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hadows Into Light" panose="020B0604020202020204" charset="0"/>
      <p:regular r:id="rId31"/>
    </p:embeddedFont>
    <p:embeddedFont>
      <p:font typeface="Varela Round" panose="020B0604020202020204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db592c40b37ff5e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db592c40b37ff5e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b592c40b37ff5e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b592c40b37ff5e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b592c40b37ff5e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db592c40b37ff5e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db592c40b37ff5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db592c40b37ff5e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db592c40b37ff5e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db592c40b37ff5e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db592c40b37ff5e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db592c40b37ff5e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db592c40b37ff5e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db592c40b37ff5e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db592c40b37ff5e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db592c40b37ff5e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2052252e_1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2052252e_1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4103660" y="1178421"/>
            <a:ext cx="986085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4"/>
          <p:cNvSpPr/>
          <p:nvPr/>
        </p:nvSpPr>
        <p:spPr>
          <a:xfrm>
            <a:off x="4046425" y="1113850"/>
            <a:ext cx="1051090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5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6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7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47;p8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980400" y="4120556"/>
            <a:ext cx="71832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979CB8"/>
                </a:solidFill>
              </a:defRPr>
            </a:lvl1pPr>
            <a:lvl2pPr lvl="1">
              <a:buNone/>
              <a:defRPr>
                <a:solidFill>
                  <a:srgbClr val="979CB8"/>
                </a:solidFill>
              </a:defRPr>
            </a:lvl2pPr>
            <a:lvl3pPr lvl="2">
              <a:buNone/>
              <a:defRPr>
                <a:solidFill>
                  <a:srgbClr val="979CB8"/>
                </a:solidFill>
              </a:defRPr>
            </a:lvl3pPr>
            <a:lvl4pPr lvl="3">
              <a:buNone/>
              <a:defRPr>
                <a:solidFill>
                  <a:srgbClr val="979CB8"/>
                </a:solidFill>
              </a:defRPr>
            </a:lvl4pPr>
            <a:lvl5pPr lvl="4">
              <a:buNone/>
              <a:defRPr>
                <a:solidFill>
                  <a:srgbClr val="979CB8"/>
                </a:solidFill>
              </a:defRPr>
            </a:lvl5pPr>
            <a:lvl6pPr lvl="5">
              <a:buNone/>
              <a:defRPr>
                <a:solidFill>
                  <a:srgbClr val="979CB8"/>
                </a:solidFill>
              </a:defRPr>
            </a:lvl6pPr>
            <a:lvl7pPr lvl="6">
              <a:buNone/>
              <a:defRPr>
                <a:solidFill>
                  <a:srgbClr val="979CB8"/>
                </a:solidFill>
              </a:defRPr>
            </a:lvl7pPr>
            <a:lvl8pPr lvl="7">
              <a:buNone/>
              <a:defRPr>
                <a:solidFill>
                  <a:srgbClr val="979CB8"/>
                </a:solidFill>
              </a:defRPr>
            </a:lvl8pPr>
            <a:lvl9pPr lvl="8">
              <a:buNone/>
              <a:defRPr>
                <a:solidFill>
                  <a:srgbClr val="979CB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24550" y="5935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5dTyogIXKRdbNxUlBBmsf12-naJLq6u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OUSRgDAtdOIS4ATT60GY7_rOtebkOzrdVs1TsXcbp9c/co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885900" y="1836150"/>
            <a:ext cx="7470600" cy="15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SMART Fitness Assessment</a:t>
            </a:r>
            <a:endParaRPr sz="5600"/>
          </a:p>
        </p:txBody>
      </p:sp>
      <p:sp>
        <p:nvSpPr>
          <p:cNvPr id="59" name="Google Shape;59;p11"/>
          <p:cNvSpPr/>
          <p:nvPr/>
        </p:nvSpPr>
        <p:spPr>
          <a:xfrm rot="-3774511">
            <a:off x="2588275" y="1038066"/>
            <a:ext cx="316447" cy="1133981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60" name="Google Shape;60;p11"/>
          <p:cNvSpPr/>
          <p:nvPr/>
        </p:nvSpPr>
        <p:spPr>
          <a:xfrm>
            <a:off x="2496775" y="3413119"/>
            <a:ext cx="3153375" cy="25875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11"/>
          <p:cNvSpPr/>
          <p:nvPr/>
        </p:nvSpPr>
        <p:spPr>
          <a:xfrm>
            <a:off x="2423800" y="3448933"/>
            <a:ext cx="3177700" cy="3106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62" name="Google Shape;62;p11"/>
          <p:cNvCxnSpPr/>
          <p:nvPr/>
        </p:nvCxnSpPr>
        <p:spPr>
          <a:xfrm rot="10800000" flipH="1">
            <a:off x="3927513" y="1508700"/>
            <a:ext cx="291900" cy="407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63" name="Google Shape;63;p11"/>
          <p:cNvSpPr/>
          <p:nvPr/>
        </p:nvSpPr>
        <p:spPr>
          <a:xfrm>
            <a:off x="5064449" y="1836150"/>
            <a:ext cx="1233817" cy="768825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Google Shape;64;p11"/>
          <p:cNvSpPr txBox="1"/>
          <p:nvPr/>
        </p:nvSpPr>
        <p:spPr>
          <a:xfrm>
            <a:off x="5751725" y="3662600"/>
            <a:ext cx="248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Lei Dunn, CHES</a:t>
            </a:r>
            <a:endParaRPr sz="1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HPAI 2022</a:t>
            </a:r>
            <a:endParaRPr sz="16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then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Offline Journals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Test</a:t>
            </a:r>
            <a:endParaRPr sz="24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Assess</a:t>
            </a:r>
            <a:endParaRPr sz="24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3"/>
                </a:solidFill>
              </a:rPr>
              <a:t>BIG CONCEPT</a:t>
            </a:r>
            <a:endParaRPr sz="6000" b="1">
              <a:solidFill>
                <a:schemeClr val="accent3"/>
              </a:solidFill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Printed journals give students regular reminders of where they started and where they are going.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4348075" y="1314000"/>
            <a:ext cx="628882" cy="657778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Offline Journals</a:t>
            </a: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Fast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Simple to navigate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Easy summative or formative assessment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do lose the ability to apply accomodations with paper and pencil, plus if it gets lost, the student would need to start over. 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ctrTitle" idx="4294967295"/>
          </p:nvPr>
        </p:nvSpPr>
        <p:spPr>
          <a:xfrm>
            <a:off x="1414525" y="1646944"/>
            <a:ext cx="62418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979CB8"/>
                </a:solidFill>
              </a:rPr>
              <a:t>Most appropriate when</a:t>
            </a:r>
            <a:endParaRPr sz="4600" b="1">
              <a:solidFill>
                <a:srgbClr val="979CB8"/>
              </a:solidFill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subTitle" idx="4294967295"/>
          </p:nvPr>
        </p:nvSpPr>
        <p:spPr>
          <a:xfrm>
            <a:off x="966325" y="2931575"/>
            <a:ext cx="7308600" cy="16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   3rd grade through 8th grade        The teacher is keeping the journal between classes         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 Students are completing the workouts during HPE class time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Studnets have HPE class 3 or more times per week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727699" y="1583625"/>
            <a:ext cx="5518584" cy="1286438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23"/>
          <p:cNvSpPr/>
          <p:nvPr/>
        </p:nvSpPr>
        <p:spPr>
          <a:xfrm>
            <a:off x="1727700" y="1604575"/>
            <a:ext cx="5615402" cy="1326994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768606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4583606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863281" y="36946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1414531" y="4008279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body" idx="4294967295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Link to Paper Journal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https://docs.google.com/document/d/1-5dTyogIXKRdbNxUlBBmsf12-naJLq6u/copy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3268575" y="957700"/>
            <a:ext cx="2612838" cy="252602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5571875" y="17336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Plan to make</a:t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fitness a habit for  your students.</a:t>
            </a:r>
            <a:endParaRPr sz="180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&amp;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Goal Tracking</a:t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Portability</a:t>
            </a:r>
            <a:endParaRPr sz="17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Accountability</a:t>
            </a:r>
            <a:endParaRPr sz="17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6"/>
                </a:solidFill>
              </a:rPr>
              <a:t>BIG CONCEPT</a:t>
            </a:r>
            <a:endParaRPr sz="6000" b="1">
              <a:solidFill>
                <a:schemeClr val="accent6"/>
              </a:solidFill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Digital journals offer a real-world fitness experience.</a:t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3991438" y="948000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4392302" y="1340050"/>
            <a:ext cx="504475" cy="56775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ctrTitle" idx="4294967295"/>
          </p:nvPr>
        </p:nvSpPr>
        <p:spPr>
          <a:xfrm>
            <a:off x="1414525" y="1646944"/>
            <a:ext cx="62418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979CB8"/>
                </a:solidFill>
              </a:rPr>
              <a:t>Most appropriate when</a:t>
            </a:r>
            <a:endParaRPr sz="4600" b="1">
              <a:solidFill>
                <a:srgbClr val="979CB8"/>
              </a:solidFill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4294967295"/>
          </p:nvPr>
        </p:nvSpPr>
        <p:spPr>
          <a:xfrm>
            <a:off x="966325" y="2931575"/>
            <a:ext cx="7308600" cy="16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6th grade through 12th grade       The teacher is only checking journal periodically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Students are completing the workouts during HPE class or at home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Students have HPE class 1-3 times per week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1847025" y="1583625"/>
            <a:ext cx="5351003" cy="1286438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28"/>
          <p:cNvSpPr/>
          <p:nvPr/>
        </p:nvSpPr>
        <p:spPr>
          <a:xfrm>
            <a:off x="1601274" y="1604575"/>
            <a:ext cx="5596804" cy="1326994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2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863281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4583618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863281" y="36946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1847031" y="43038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Digital Tracking</a:t>
            </a: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874975" y="1277450"/>
            <a:ext cx="7436700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Accessible from a variety of settings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Adaptability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Most useful for summative assessment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do lose the ability to tack your tracking to a variety of settings, outside for instance; this format also requires every student to have access to a device, sometimes out of school as well. </a:t>
            </a:r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925" y="709800"/>
            <a:ext cx="1608000" cy="1608000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70" name="Google Shape;70;p12"/>
          <p:cNvSpPr txBox="1">
            <a:spLocks noGrp="1"/>
          </p:cNvSpPr>
          <p:nvPr>
            <p:ph type="ctrTitle" idx="4294967295"/>
          </p:nvPr>
        </p:nvSpPr>
        <p:spPr>
          <a:xfrm>
            <a:off x="3031774" y="983869"/>
            <a:ext cx="49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ABCF"/>
                </a:solidFill>
              </a:rPr>
              <a:t>Hello!</a:t>
            </a:r>
            <a:endParaRPr sz="9600">
              <a:solidFill>
                <a:srgbClr val="01ABCF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4294967295"/>
          </p:nvPr>
        </p:nvSpPr>
        <p:spPr>
          <a:xfrm>
            <a:off x="3031774" y="1661813"/>
            <a:ext cx="4871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 am Lei Dunn 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4294967295"/>
          </p:nvPr>
        </p:nvSpPr>
        <p:spPr>
          <a:xfrm>
            <a:off x="3031850" y="2519925"/>
            <a:ext cx="5444700" cy="20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I am the K-12 Instructional Specialist for HPE for Virginia Beach City Public Schools, part of the ODU Darden College of Education Faculty, and a School Health Professional Learning Team member.</a:t>
            </a: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You can find me at:</a:t>
            </a: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ABCF"/>
                </a:solidFill>
              </a:rPr>
              <a:t>@leidunn_vb</a:t>
            </a:r>
            <a:endParaRPr sz="1700">
              <a:solidFill>
                <a:srgbClr val="01ABCF"/>
              </a:solidFill>
            </a:endParaRPr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2665849" y="623800"/>
            <a:ext cx="3969177" cy="292004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979CB8">
              <a:alpha val="1538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2828873" y="777466"/>
            <a:ext cx="3642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4294967295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Link to Online Journal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https://docs.google.com/forms/d/1OUSRgDAtdOIS4ATT60GY7_rOtebkOzrdVs1TsXcbp9c/copy</a:t>
            </a:r>
            <a:r>
              <a:rPr lang="en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>
            <a:off x="6240875" y="24194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Remember to</a:t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give students agency of their scores and plans.</a:t>
            </a:r>
            <a:endParaRPr sz="1800"/>
          </a:p>
        </p:txBody>
      </p:sp>
      <p:sp>
        <p:nvSpPr>
          <p:cNvPr id="260" name="Google Shape;260;p3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body" idx="4294967295"/>
          </p:nvPr>
        </p:nvSpPr>
        <p:spPr>
          <a:xfrm>
            <a:off x="1345650" y="1009238"/>
            <a:ext cx="3213600" cy="3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Other Digital Tracking Formats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If you have access to Welnet, you have access to digital tracking and assessment tools that will move with your student through each grade level.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6" name="Google Shape;266;p3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67" name="Google Shape;267;p32"/>
          <p:cNvGrpSpPr/>
          <p:nvPr/>
        </p:nvGrpSpPr>
        <p:grpSpPr>
          <a:xfrm>
            <a:off x="5494588" y="740752"/>
            <a:ext cx="2380270" cy="3672888"/>
            <a:chOff x="2112475" y="238125"/>
            <a:chExt cx="3395050" cy="5238750"/>
          </a:xfrm>
        </p:grpSpPr>
        <p:sp>
          <p:nvSpPr>
            <p:cNvPr id="268" name="Google Shape;268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200" y="1549700"/>
            <a:ext cx="2174576" cy="14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body" idx="4294967295"/>
          </p:nvPr>
        </p:nvSpPr>
        <p:spPr>
          <a:xfrm>
            <a:off x="1345650" y="1009238"/>
            <a:ext cx="3213600" cy="3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Surey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Please scan the QR Code for a link to the short 4 question feedback survey and access to the presentation slides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5735509" y="1090590"/>
            <a:ext cx="16647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  <a:endParaRPr sz="10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280" name="Google Shape;280;p33"/>
          <p:cNvGrpSpPr/>
          <p:nvPr/>
        </p:nvGrpSpPr>
        <p:grpSpPr>
          <a:xfrm>
            <a:off x="5686545" y="748731"/>
            <a:ext cx="1757870" cy="3646170"/>
            <a:chOff x="2547150" y="238125"/>
            <a:chExt cx="2525675" cy="5238750"/>
          </a:xfrm>
        </p:grpSpPr>
        <p:sp>
          <p:nvSpPr>
            <p:cNvPr id="281" name="Google Shape;281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113" y="185882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ctrTitle" idx="4294967295"/>
          </p:nvPr>
        </p:nvSpPr>
        <p:spPr>
          <a:xfrm>
            <a:off x="1669950" y="1380525"/>
            <a:ext cx="5804100" cy="5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B008"/>
                </a:solidFill>
              </a:rPr>
              <a:t>Thanks!</a:t>
            </a:r>
            <a:endParaRPr sz="4800">
              <a:solidFill>
                <a:srgbClr val="FFB008"/>
              </a:solidFill>
            </a:endParaRPr>
          </a:p>
        </p:txBody>
      </p:sp>
      <p:sp>
        <p:nvSpPr>
          <p:cNvPr id="291" name="Google Shape;291;p34"/>
          <p:cNvSpPr txBox="1">
            <a:spLocks noGrp="1"/>
          </p:cNvSpPr>
          <p:nvPr>
            <p:ph type="subTitle" idx="4294967295"/>
          </p:nvPr>
        </p:nvSpPr>
        <p:spPr>
          <a:xfrm>
            <a:off x="1177800" y="2059041"/>
            <a:ext cx="678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Any questions?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4294967295"/>
          </p:nvPr>
        </p:nvSpPr>
        <p:spPr>
          <a:xfrm>
            <a:off x="1177800" y="3556388"/>
            <a:ext cx="67884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find me at @leidunn_vb &amp; lcdunn@vbschools.com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2076850" y="1842169"/>
            <a:ext cx="4748538" cy="1422375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94" name="Google Shape;294;p34"/>
          <p:cNvCxnSpPr/>
          <p:nvPr/>
        </p:nvCxnSpPr>
        <p:spPr>
          <a:xfrm flipH="1">
            <a:off x="6023075" y="1690181"/>
            <a:ext cx="810600" cy="52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4"/>
          <p:cNvCxnSpPr/>
          <p:nvPr/>
        </p:nvCxnSpPr>
        <p:spPr>
          <a:xfrm>
            <a:off x="3380350" y="1726669"/>
            <a:ext cx="219000" cy="419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34"/>
          <p:cNvCxnSpPr/>
          <p:nvPr/>
        </p:nvCxnSpPr>
        <p:spPr>
          <a:xfrm rot="10800000" flipH="1">
            <a:off x="2350850" y="2894063"/>
            <a:ext cx="826800" cy="486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34"/>
          <p:cNvCxnSpPr/>
          <p:nvPr/>
        </p:nvCxnSpPr>
        <p:spPr>
          <a:xfrm rot="10800000">
            <a:off x="5406800" y="2887725"/>
            <a:ext cx="178500" cy="53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34"/>
          <p:cNvCxnSpPr/>
          <p:nvPr/>
        </p:nvCxnSpPr>
        <p:spPr>
          <a:xfrm rot="10800000">
            <a:off x="5707050" y="2845219"/>
            <a:ext cx="186300" cy="127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99" name="Google Shape;299;p3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3 objectives today…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348076" y="4787665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fld>
            <a:endParaRPr sz="1300">
              <a:solidFill>
                <a:schemeClr val="dk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80" name="Google Shape;80;p13"/>
          <p:cNvGrpSpPr/>
          <p:nvPr/>
        </p:nvGrpSpPr>
        <p:grpSpPr>
          <a:xfrm>
            <a:off x="3084768" y="1593047"/>
            <a:ext cx="2974381" cy="2974047"/>
            <a:chOff x="2902488" y="902232"/>
            <a:chExt cx="3339000" cy="3339000"/>
          </a:xfrm>
        </p:grpSpPr>
        <p:sp>
          <p:nvSpPr>
            <p:cNvPr id="81" name="Google Shape;81;p13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979CB8">
                <a:alpha val="1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3763156" y="2271360"/>
            <a:ext cx="1617604" cy="1617422"/>
            <a:chOff x="3664038" y="1663782"/>
            <a:chExt cx="1815900" cy="1815900"/>
          </a:xfrm>
        </p:grpSpPr>
        <p:sp>
          <p:nvSpPr>
            <p:cNvPr id="84" name="Google Shape;84;p13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SMART Fitness Assessment</a:t>
              </a:r>
              <a:endParaRPr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4099846" y="1186509"/>
            <a:ext cx="951909" cy="951802"/>
            <a:chOff x="2859873" y="853971"/>
            <a:chExt cx="1068600" cy="1068600"/>
          </a:xfrm>
        </p:grpSpPr>
        <p:sp>
          <p:nvSpPr>
            <p:cNvPr id="87" name="Google Shape;87;p1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932986" y="987873"/>
              <a:ext cx="929400" cy="766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DESCRIPTION AND FUNCTION</a:t>
              </a:r>
              <a:endParaRPr sz="7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2807036" y="3360674"/>
            <a:ext cx="951909" cy="951802"/>
            <a:chOff x="2859873" y="853971"/>
            <a:chExt cx="1068600" cy="1068600"/>
          </a:xfrm>
        </p:grpSpPr>
        <p:sp>
          <p:nvSpPr>
            <p:cNvPr id="90" name="Google Shape;90;p1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DIGITAL GOAL TRACKING</a:t>
              </a:r>
              <a:endParaRPr sz="7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5380840" y="3353749"/>
            <a:ext cx="951909" cy="951802"/>
            <a:chOff x="5214448" y="3234278"/>
            <a:chExt cx="1068600" cy="1068600"/>
          </a:xfrm>
        </p:grpSpPr>
        <p:sp>
          <p:nvSpPr>
            <p:cNvPr id="93" name="Google Shape;93;p13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O</a:t>
              </a:r>
              <a:r>
                <a:rPr lang="en" sz="7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FFLINE JOURNALS</a:t>
              </a:r>
              <a:endParaRPr sz="7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your motives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731425" y="1629375"/>
            <a:ext cx="33036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What are your personal biases regarding fitness testing, positive or negative?</a:t>
            </a:r>
            <a:endParaRPr sz="2000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t="20484" b="20484"/>
          <a:stretch/>
        </p:blipFill>
        <p:spPr>
          <a:xfrm>
            <a:off x="1101873" y="1629375"/>
            <a:ext cx="3032100" cy="2386500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should follow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and Function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SMART Goals</a:t>
            </a:r>
            <a:endParaRPr sz="24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VA Wellness Tests</a:t>
            </a:r>
            <a:endParaRPr sz="24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5"/>
                </a:solidFill>
              </a:rPr>
              <a:t>BIG CONCEPT</a:t>
            </a:r>
            <a:endParaRPr sz="6000" b="1">
              <a:solidFill>
                <a:schemeClr val="accent5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SMART goals and fitness testing work together in reality and in grading.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4303100" y="1423625"/>
            <a:ext cx="683741" cy="475064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11025" y="517325"/>
            <a:ext cx="75738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05670"/>
                </a:solidFill>
              </a:rPr>
              <a:t>Virginia Health AND PE SOL’s Relating to SMART Goals and FItness Testing </a:t>
            </a:r>
            <a:endParaRPr sz="2000">
              <a:solidFill>
                <a:srgbClr val="505670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Fitness Testing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4.3.b, 5.3.a, 5.3.b, 6.3.e, 6.3.a, 7.3.b, 8.3.a, 11/12.3a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sz="800" i="1"/>
              <a:t>Health SOL’s</a:t>
            </a:r>
            <a:endParaRPr sz="800" i="1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SMART Goals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4.3.e, 5.3.b, 6.3.a, 7.3.b, 8.3.a, 9.3.f, 10.3.a, 11/12.3.e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6.3.f, 8.1.f, 8.3.g*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FITT Principle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4.3.f, 5.3.c, 6.3.f, 6.3.a, 7.3.c, 7.3.b, 8.3.c, 8.3.d, 9.3.a, 11/12.3.b, 11/12.3.c, 11/12.3.e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4.3.e, 8.3.h, 9.3.d; 10.3.b, 10.3.c*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874975" y="517325"/>
            <a:ext cx="74640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These two cycles work in harmony throughout a health and PE course</a:t>
            </a:r>
            <a:endParaRPr sz="200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1081860" y="1373284"/>
            <a:ext cx="3266392" cy="3086071"/>
            <a:chOff x="9878272" y="2682320"/>
            <a:chExt cx="720199" cy="719767"/>
          </a:xfrm>
        </p:grpSpPr>
        <p:sp>
          <p:nvSpPr>
            <p:cNvPr id="139" name="Google Shape;139;p18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8"/>
          <p:cNvSpPr txBox="1"/>
          <p:nvPr/>
        </p:nvSpPr>
        <p:spPr>
          <a:xfrm>
            <a:off x="3140675" y="1825600"/>
            <a:ext cx="90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Fitness Test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428075" y="3762400"/>
            <a:ext cx="85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SMART Goal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286100" y="2300675"/>
            <a:ext cx="63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FITT Plan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45" name="Google Shape;145;p18"/>
          <p:cNvGrpSpPr/>
          <p:nvPr/>
        </p:nvGrpSpPr>
        <p:grpSpPr>
          <a:xfrm>
            <a:off x="4915560" y="1416059"/>
            <a:ext cx="3266392" cy="3086071"/>
            <a:chOff x="9878272" y="2682320"/>
            <a:chExt cx="720199" cy="719767"/>
          </a:xfrm>
        </p:grpSpPr>
        <p:sp>
          <p:nvSpPr>
            <p:cNvPr id="146" name="Google Shape;146;p18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7251825" y="2227575"/>
            <a:ext cx="63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Test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356500" y="3899450"/>
            <a:ext cx="97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Measure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114050" y="2227575"/>
            <a:ext cx="9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Evaluate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Consider the ethics of measuring a child’s fitness test scores.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On-screen Show (16:9)</PresentationFormat>
  <Paragraphs>117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Varela Round</vt:lpstr>
      <vt:lpstr>Arial</vt:lpstr>
      <vt:lpstr>Shadows Into Light</vt:lpstr>
      <vt:lpstr>Calibri</vt:lpstr>
      <vt:lpstr>Trinculo template</vt:lpstr>
      <vt:lpstr>SMART Fitness Assessment</vt:lpstr>
      <vt:lpstr>Hello!</vt:lpstr>
      <vt:lpstr>We have 3 objectives today…</vt:lpstr>
      <vt:lpstr>Consider your motives</vt:lpstr>
      <vt:lpstr>Description and Function</vt:lpstr>
      <vt:lpstr>BIG CONCEPT</vt:lpstr>
      <vt:lpstr>Virginia Health AND PE SOL’s Relating to SMART Goals and FItness Testing </vt:lpstr>
      <vt:lpstr>These two cycles work in harmony throughout a health and PE course</vt:lpstr>
      <vt:lpstr>PowerPoint Presentation</vt:lpstr>
      <vt:lpstr>Offline Journals</vt:lpstr>
      <vt:lpstr>BIG CONCEPT</vt:lpstr>
      <vt:lpstr>Benefits of Offline Journals</vt:lpstr>
      <vt:lpstr>Most appropriate when</vt:lpstr>
      <vt:lpstr>PowerPoint Presentation</vt:lpstr>
      <vt:lpstr>PowerPoint Presentation</vt:lpstr>
      <vt:lpstr>Digital Goal Tracking</vt:lpstr>
      <vt:lpstr>BIG CONCEPT</vt:lpstr>
      <vt:lpstr>Most appropriate when</vt:lpstr>
      <vt:lpstr>Benefits of Digital Tracking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Fitness Assessment</dc:title>
  <dc:creator>Berndsen, Rebecca - berndsrx</dc:creator>
  <cp:lastModifiedBy>Berndsen, Rebecca - berndsrx</cp:lastModifiedBy>
  <cp:revision>1</cp:revision>
  <dcterms:modified xsi:type="dcterms:W3CDTF">2024-03-07T13:16:17Z</dcterms:modified>
</cp:coreProperties>
</file>