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0" r:id="rId3"/>
    <p:sldId id="256" r:id="rId4"/>
    <p:sldId id="263" r:id="rId5"/>
    <p:sldId id="261" r:id="rId6"/>
    <p:sldId id="260" r:id="rId7"/>
    <p:sldId id="264" r:id="rId8"/>
    <p:sldId id="262" r:id="rId9"/>
    <p:sldId id="258" r:id="rId10"/>
    <p:sldId id="257" r:id="rId11"/>
    <p:sldId id="265" r:id="rId12"/>
    <p:sldId id="267" r:id="rId13"/>
    <p:sldId id="268" r:id="rId14"/>
    <p:sldId id="269" r:id="rId15"/>
    <p:sldId id="270" r:id="rId16"/>
    <p:sldId id="279"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B8BEEA-610E-447B-9038-2D264582BD13}" v="266" dt="2022-07-12T13:20:53.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07" autoAdjust="0"/>
    <p:restoredTop sz="94660"/>
  </p:normalViewPr>
  <p:slideViewPr>
    <p:cSldViewPr snapToGrid="0">
      <p:cViewPr varScale="1">
        <p:scale>
          <a:sx n="76" d="100"/>
          <a:sy n="76" d="100"/>
        </p:scale>
        <p:origin x="4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BFA595-2E31-4F36-A406-784DDB090C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506A4F6-0210-4B48-854B-717D8A1228DA}">
      <dgm:prSet/>
      <dgm:spPr/>
      <dgm:t>
        <a:bodyPr/>
        <a:lstStyle/>
        <a:p>
          <a:r>
            <a:rPr lang="en-US" b="1"/>
            <a:t>Virginia Physical Education Standards of Learning: Fitness Planning Strand </a:t>
          </a:r>
          <a:endParaRPr lang="en-US"/>
        </a:p>
      </dgm:t>
    </dgm:pt>
    <dgm:pt modelId="{FA4F3D98-8C22-4AB3-BA8E-4B59EC294CD7}" type="parTrans" cxnId="{600462CE-8689-4117-A996-4A7D98DCB2E6}">
      <dgm:prSet/>
      <dgm:spPr/>
      <dgm:t>
        <a:bodyPr/>
        <a:lstStyle/>
        <a:p>
          <a:endParaRPr lang="en-US"/>
        </a:p>
      </dgm:t>
    </dgm:pt>
    <dgm:pt modelId="{AE4D8CF5-A989-451E-B3CE-862A7B3B6006}" type="sibTrans" cxnId="{600462CE-8689-4117-A996-4A7D98DCB2E6}">
      <dgm:prSet/>
      <dgm:spPr/>
      <dgm:t>
        <a:bodyPr/>
        <a:lstStyle/>
        <a:p>
          <a:endParaRPr lang="en-US"/>
        </a:p>
      </dgm:t>
    </dgm:pt>
    <dgm:pt modelId="{D68B11B0-257E-42DD-B54F-4359D19EE87E}">
      <dgm:prSet/>
      <dgm:spPr>
        <a:solidFill>
          <a:srgbClr val="C00000"/>
        </a:solidFill>
      </dgm:spPr>
      <dgm:t>
        <a:bodyPr/>
        <a:lstStyle/>
        <a:p>
          <a:r>
            <a:rPr lang="en-US" dirty="0"/>
            <a:t>6.3   The student will apply skills of measurement, analysis, goal setting, problem solving, and decision making to improve or maintain physical fitness.</a:t>
          </a:r>
        </a:p>
      </dgm:t>
    </dgm:pt>
    <dgm:pt modelId="{64B08CA9-91C7-473D-A6AD-4E924B810EF7}" type="parTrans" cxnId="{0AB5E087-8689-4B45-81E6-0D18B9885E54}">
      <dgm:prSet/>
      <dgm:spPr/>
      <dgm:t>
        <a:bodyPr/>
        <a:lstStyle/>
        <a:p>
          <a:endParaRPr lang="en-US"/>
        </a:p>
      </dgm:t>
    </dgm:pt>
    <dgm:pt modelId="{80549A72-AB0C-4E01-B52D-9AA8C3B145A3}" type="sibTrans" cxnId="{0AB5E087-8689-4B45-81E6-0D18B9885E54}">
      <dgm:prSet/>
      <dgm:spPr/>
      <dgm:t>
        <a:bodyPr/>
        <a:lstStyle/>
        <a:p>
          <a:endParaRPr lang="en-US"/>
        </a:p>
      </dgm:t>
    </dgm:pt>
    <dgm:pt modelId="{96495496-8EBF-41BD-88CC-81EA61B21D4B}">
      <dgm:prSet/>
      <dgm:spPr/>
      <dgm:t>
        <a:bodyPr/>
        <a:lstStyle/>
        <a:p>
          <a:r>
            <a:rPr lang="en-US"/>
            <a:t>Create a basic personal fitness plan for at least one health-related component of fitness, including baseline fitness data, a SMART goal, activities that will address the goal, a log of activities inside and outside school, reassessment data (post-data) and reflection of goal progress/attainment.</a:t>
          </a:r>
        </a:p>
      </dgm:t>
    </dgm:pt>
    <dgm:pt modelId="{386EF7D6-8B60-403B-B48B-4483784CB5F7}" type="parTrans" cxnId="{33725701-9AF1-4BEC-B417-0FAFC1B39E24}">
      <dgm:prSet/>
      <dgm:spPr/>
      <dgm:t>
        <a:bodyPr/>
        <a:lstStyle/>
        <a:p>
          <a:endParaRPr lang="en-US"/>
        </a:p>
      </dgm:t>
    </dgm:pt>
    <dgm:pt modelId="{AD8C6F2D-A96C-48DA-BAA8-96A9198DE1A3}" type="sibTrans" cxnId="{33725701-9AF1-4BEC-B417-0FAFC1B39E24}">
      <dgm:prSet/>
      <dgm:spPr/>
      <dgm:t>
        <a:bodyPr/>
        <a:lstStyle/>
        <a:p>
          <a:endParaRPr lang="en-US"/>
        </a:p>
      </dgm:t>
    </dgm:pt>
    <dgm:pt modelId="{46682E3E-89A5-44B0-9997-CA72F96BEB04}">
      <dgm:prSet/>
      <dgm:spPr>
        <a:solidFill>
          <a:schemeClr val="accent2"/>
        </a:solidFill>
      </dgm:spPr>
      <dgm:t>
        <a:bodyPr/>
        <a:lstStyle/>
        <a:p>
          <a:r>
            <a:rPr lang="en-US" dirty="0"/>
            <a:t>7.3    The student will apply concepts and principles of training and fitness-planning skills to improve physical fitness.</a:t>
          </a:r>
        </a:p>
      </dgm:t>
    </dgm:pt>
    <dgm:pt modelId="{E55EF124-7857-42CD-9517-FB3F80B9CC0D}" type="parTrans" cxnId="{E75E37CB-BEA3-4D6B-8F53-92E8BFE259DB}">
      <dgm:prSet/>
      <dgm:spPr/>
      <dgm:t>
        <a:bodyPr/>
        <a:lstStyle/>
        <a:p>
          <a:endParaRPr lang="en-US"/>
        </a:p>
      </dgm:t>
    </dgm:pt>
    <dgm:pt modelId="{65343C9D-2082-4F71-8144-7E2ACDDB028C}" type="sibTrans" cxnId="{E75E37CB-BEA3-4D6B-8F53-92E8BFE259DB}">
      <dgm:prSet/>
      <dgm:spPr/>
      <dgm:t>
        <a:bodyPr/>
        <a:lstStyle/>
        <a:p>
          <a:endParaRPr lang="en-US"/>
        </a:p>
      </dgm:t>
    </dgm:pt>
    <dgm:pt modelId="{DF08FCD4-727F-41CA-8B4D-32D3684DAD7C}">
      <dgm:prSet/>
      <dgm:spPr/>
      <dgm:t>
        <a:bodyPr/>
        <a:lstStyle/>
        <a:p>
          <a:r>
            <a:rPr lang="en-US"/>
            <a:t>Identify safe practices for improving physical fitness.</a:t>
          </a:r>
        </a:p>
      </dgm:t>
    </dgm:pt>
    <dgm:pt modelId="{A3E8D81A-DE32-4968-8B38-46C47C207A9F}" type="parTrans" cxnId="{97D505DC-222D-4F17-A42B-6D12D55C9A85}">
      <dgm:prSet/>
      <dgm:spPr/>
      <dgm:t>
        <a:bodyPr/>
        <a:lstStyle/>
        <a:p>
          <a:endParaRPr lang="en-US"/>
        </a:p>
      </dgm:t>
    </dgm:pt>
    <dgm:pt modelId="{C60EFF6E-1BB1-45D6-A948-37D5CE7DA67D}" type="sibTrans" cxnId="{97D505DC-222D-4F17-A42B-6D12D55C9A85}">
      <dgm:prSet/>
      <dgm:spPr/>
      <dgm:t>
        <a:bodyPr/>
        <a:lstStyle/>
        <a:p>
          <a:endParaRPr lang="en-US"/>
        </a:p>
      </dgm:t>
    </dgm:pt>
    <dgm:pt modelId="{38BF9A0A-43B2-4FCB-B2D4-3EA3B9DF586B}">
      <dgm:prSet/>
      <dgm:spPr/>
      <dgm:t>
        <a:bodyPr/>
        <a:lstStyle/>
        <a:p>
          <a:r>
            <a:rPr lang="en-US"/>
            <a:t>Complete a self-assessment of health-related fitness and develop a comprehensive personal fitness plan, including SMART (specific, measurable, attainable, realistic, timely) goals, an action plan that incorporates the FITT (frequency, intensity, time, and type of exercise) principle and to meet the Centers for Disease Control and Prevention’s Physical Activity Guidelines for Americans, timeline, documentation of activities inside and outside school, roadblocks/barriers and solutions, midyear and end-of-year assessments, and reflection on progress for improving at least two self-selected components of health-related fitness.</a:t>
          </a:r>
        </a:p>
      </dgm:t>
    </dgm:pt>
    <dgm:pt modelId="{43B22334-B42E-49E1-8650-98836DD8CB96}" type="parTrans" cxnId="{93900713-8EB5-4261-B35B-FAEF4374BC33}">
      <dgm:prSet/>
      <dgm:spPr/>
      <dgm:t>
        <a:bodyPr/>
        <a:lstStyle/>
        <a:p>
          <a:endParaRPr lang="en-US"/>
        </a:p>
      </dgm:t>
    </dgm:pt>
    <dgm:pt modelId="{B1024975-6B14-44EE-80AF-FDCDE9B07545}" type="sibTrans" cxnId="{93900713-8EB5-4261-B35B-FAEF4374BC33}">
      <dgm:prSet/>
      <dgm:spPr/>
      <dgm:t>
        <a:bodyPr/>
        <a:lstStyle/>
        <a:p>
          <a:endParaRPr lang="en-US"/>
        </a:p>
      </dgm:t>
    </dgm:pt>
    <dgm:pt modelId="{4609B04E-87CC-4AA6-8B03-179C0AA5EF52}">
      <dgm:prSet/>
      <dgm:spPr/>
      <dgm:t>
        <a:bodyPr/>
        <a:lstStyle/>
        <a:p>
          <a:r>
            <a:rPr lang="en-US"/>
            <a:t>Identify and apply concepts of fitness improvement using various resources, including available technology, to evaluate, monitor, and record activities for a fitness plan.</a:t>
          </a:r>
        </a:p>
      </dgm:t>
    </dgm:pt>
    <dgm:pt modelId="{A3BD8805-A2DF-41C8-9CC1-4566BBA2CFC2}" type="parTrans" cxnId="{AED3DA31-5651-4512-AB4B-F88097802244}">
      <dgm:prSet/>
      <dgm:spPr/>
      <dgm:t>
        <a:bodyPr/>
        <a:lstStyle/>
        <a:p>
          <a:endParaRPr lang="en-US"/>
        </a:p>
      </dgm:t>
    </dgm:pt>
    <dgm:pt modelId="{5DB9B562-49BD-4FDE-A5B6-C86CCB108C2C}" type="sibTrans" cxnId="{AED3DA31-5651-4512-AB4B-F88097802244}">
      <dgm:prSet/>
      <dgm:spPr/>
      <dgm:t>
        <a:bodyPr/>
        <a:lstStyle/>
        <a:p>
          <a:endParaRPr lang="en-US"/>
        </a:p>
      </dgm:t>
    </dgm:pt>
    <dgm:pt modelId="{E3D9399E-2E20-44B5-8185-F9CA08782CA7}">
      <dgm:prSet/>
      <dgm:spPr>
        <a:solidFill>
          <a:schemeClr val="accent4">
            <a:lumMod val="75000"/>
          </a:schemeClr>
        </a:solidFill>
      </dgm:spPr>
      <dgm:t>
        <a:bodyPr/>
        <a:lstStyle/>
        <a:p>
          <a:r>
            <a:rPr lang="en-US" dirty="0"/>
            <a:t>8.3     The student will apply self-assessment skills and use technology to create and implement a personal fitness plan to improve or maintain personal fitness.</a:t>
          </a:r>
        </a:p>
      </dgm:t>
    </dgm:pt>
    <dgm:pt modelId="{9C115EBC-8D5E-4659-B481-292649677619}" type="parTrans" cxnId="{F09AF684-2E19-4F09-A107-3E68D498445D}">
      <dgm:prSet/>
      <dgm:spPr/>
      <dgm:t>
        <a:bodyPr/>
        <a:lstStyle/>
        <a:p>
          <a:endParaRPr lang="en-US"/>
        </a:p>
      </dgm:t>
    </dgm:pt>
    <dgm:pt modelId="{1A375350-45D9-4488-9E9A-88F3683F43A6}" type="sibTrans" cxnId="{F09AF684-2E19-4F09-A107-3E68D498445D}">
      <dgm:prSet/>
      <dgm:spPr/>
      <dgm:t>
        <a:bodyPr/>
        <a:lstStyle/>
        <a:p>
          <a:endParaRPr lang="en-US"/>
        </a:p>
      </dgm:t>
    </dgm:pt>
    <dgm:pt modelId="{77A724C3-797F-4D8A-A12F-408D6018E4CA}">
      <dgm:prSet/>
      <dgm:spPr/>
      <dgm:t>
        <a:bodyPr/>
        <a:lstStyle/>
        <a:p>
          <a:r>
            <a:rPr lang="en-US"/>
            <a:t>Complete a self-assessment of current fitness levels and develop a comprehensive personal fitness plan, including SMART (specific, measurable, attainable, realistic, timely) goals, an action plan that incorporates the FITT (frequency, intensity, time and type of exercise) principle, a timeline, documentation of activities inside and outside school, roadblocks/barriers and solutions, midyear and end-of-year assessments, and reflection on progress for improving at least three components of health-related fitness.</a:t>
          </a:r>
        </a:p>
      </dgm:t>
    </dgm:pt>
    <dgm:pt modelId="{54C1A76B-9117-4BB9-8B55-DB59B133A0BD}" type="parTrans" cxnId="{2ECD45A1-FBC9-4B64-A02D-3A323CF85D86}">
      <dgm:prSet/>
      <dgm:spPr/>
      <dgm:t>
        <a:bodyPr/>
        <a:lstStyle/>
        <a:p>
          <a:endParaRPr lang="en-US"/>
        </a:p>
      </dgm:t>
    </dgm:pt>
    <dgm:pt modelId="{4D34AA57-BFF7-491E-84A7-1E24D351E77D}" type="sibTrans" cxnId="{2ECD45A1-FBC9-4B64-A02D-3A323CF85D86}">
      <dgm:prSet/>
      <dgm:spPr/>
      <dgm:t>
        <a:bodyPr/>
        <a:lstStyle/>
        <a:p>
          <a:endParaRPr lang="en-US"/>
        </a:p>
      </dgm:t>
    </dgm:pt>
    <dgm:pt modelId="{CACA55C4-2324-4CDC-BBA0-3D7181E3A154}">
      <dgm:prSet/>
      <dgm:spPr/>
      <dgm:t>
        <a:bodyPr/>
        <a:lstStyle/>
        <a:p>
          <a:r>
            <a:rPr lang="en-US" dirty="0"/>
            <a:t>Create and implement an activity plan (that includes warm-up, cool-down and appropriate intensity levels) applying specificity, overload, and progression, and identify safety precautions to meet the Centers for Disease Control and Prevention’s Physical Activity Guidelines for Americans. </a:t>
          </a:r>
        </a:p>
      </dgm:t>
    </dgm:pt>
    <dgm:pt modelId="{5829CFD5-BC7E-4751-B5F9-60EEFEF12A47}" type="parTrans" cxnId="{E6D1B8A4-A859-4DA6-82E9-6C1D60D1E17B}">
      <dgm:prSet/>
      <dgm:spPr/>
      <dgm:t>
        <a:bodyPr/>
        <a:lstStyle/>
        <a:p>
          <a:endParaRPr lang="en-US"/>
        </a:p>
      </dgm:t>
    </dgm:pt>
    <dgm:pt modelId="{63D0B8E9-8358-49B5-B678-6D26D6E230EF}" type="sibTrans" cxnId="{E6D1B8A4-A859-4DA6-82E9-6C1D60D1E17B}">
      <dgm:prSet/>
      <dgm:spPr/>
      <dgm:t>
        <a:bodyPr/>
        <a:lstStyle/>
        <a:p>
          <a:endParaRPr lang="en-US"/>
        </a:p>
      </dgm:t>
    </dgm:pt>
    <dgm:pt modelId="{3BC37C26-100B-4887-AE77-DD6BAB8E93A7}" type="pres">
      <dgm:prSet presAssocID="{E1BFA595-2E31-4F36-A406-784DDB090C5F}" presName="linear" presStyleCnt="0">
        <dgm:presLayoutVars>
          <dgm:animLvl val="lvl"/>
          <dgm:resizeHandles val="exact"/>
        </dgm:presLayoutVars>
      </dgm:prSet>
      <dgm:spPr/>
    </dgm:pt>
    <dgm:pt modelId="{685D8895-959A-4A7A-AF03-5A4A5E9C5F9D}" type="pres">
      <dgm:prSet presAssocID="{1506A4F6-0210-4B48-854B-717D8A1228DA}" presName="parentText" presStyleLbl="node1" presStyleIdx="0" presStyleCnt="4">
        <dgm:presLayoutVars>
          <dgm:chMax val="0"/>
          <dgm:bulletEnabled val="1"/>
        </dgm:presLayoutVars>
      </dgm:prSet>
      <dgm:spPr/>
    </dgm:pt>
    <dgm:pt modelId="{A8FE1088-D205-49EE-A411-BE8226D98ACC}" type="pres">
      <dgm:prSet presAssocID="{AE4D8CF5-A989-451E-B3CE-862A7B3B6006}" presName="spacer" presStyleCnt="0"/>
      <dgm:spPr/>
    </dgm:pt>
    <dgm:pt modelId="{82DD99CF-D88E-4B12-9EB6-EBA97B660DB8}" type="pres">
      <dgm:prSet presAssocID="{D68B11B0-257E-42DD-B54F-4359D19EE87E}" presName="parentText" presStyleLbl="node1" presStyleIdx="1" presStyleCnt="4">
        <dgm:presLayoutVars>
          <dgm:chMax val="0"/>
          <dgm:bulletEnabled val="1"/>
        </dgm:presLayoutVars>
      </dgm:prSet>
      <dgm:spPr/>
    </dgm:pt>
    <dgm:pt modelId="{2DAF6C8F-C67A-4090-9188-88A78266FAAA}" type="pres">
      <dgm:prSet presAssocID="{D68B11B0-257E-42DD-B54F-4359D19EE87E}" presName="childText" presStyleLbl="revTx" presStyleIdx="0" presStyleCnt="3">
        <dgm:presLayoutVars>
          <dgm:bulletEnabled val="1"/>
        </dgm:presLayoutVars>
      </dgm:prSet>
      <dgm:spPr/>
    </dgm:pt>
    <dgm:pt modelId="{BFA9F2C1-0F85-42D6-BD1F-A79404FB3AE0}" type="pres">
      <dgm:prSet presAssocID="{46682E3E-89A5-44B0-9997-CA72F96BEB04}" presName="parentText" presStyleLbl="node1" presStyleIdx="2" presStyleCnt="4">
        <dgm:presLayoutVars>
          <dgm:chMax val="0"/>
          <dgm:bulletEnabled val="1"/>
        </dgm:presLayoutVars>
      </dgm:prSet>
      <dgm:spPr/>
    </dgm:pt>
    <dgm:pt modelId="{DA02FBE7-8E8C-4633-81BF-F4BA545CBCFA}" type="pres">
      <dgm:prSet presAssocID="{46682E3E-89A5-44B0-9997-CA72F96BEB04}" presName="childText" presStyleLbl="revTx" presStyleIdx="1" presStyleCnt="3">
        <dgm:presLayoutVars>
          <dgm:bulletEnabled val="1"/>
        </dgm:presLayoutVars>
      </dgm:prSet>
      <dgm:spPr/>
    </dgm:pt>
    <dgm:pt modelId="{9AC09DA4-826E-45F4-9D07-B5762CE02CD3}" type="pres">
      <dgm:prSet presAssocID="{E3D9399E-2E20-44B5-8185-F9CA08782CA7}" presName="parentText" presStyleLbl="node1" presStyleIdx="3" presStyleCnt="4">
        <dgm:presLayoutVars>
          <dgm:chMax val="0"/>
          <dgm:bulletEnabled val="1"/>
        </dgm:presLayoutVars>
      </dgm:prSet>
      <dgm:spPr/>
    </dgm:pt>
    <dgm:pt modelId="{55FE59EE-8E9C-4F13-9CD5-EFD5499F657E}" type="pres">
      <dgm:prSet presAssocID="{E3D9399E-2E20-44B5-8185-F9CA08782CA7}" presName="childText" presStyleLbl="revTx" presStyleIdx="2" presStyleCnt="3">
        <dgm:presLayoutVars>
          <dgm:bulletEnabled val="1"/>
        </dgm:presLayoutVars>
      </dgm:prSet>
      <dgm:spPr/>
    </dgm:pt>
  </dgm:ptLst>
  <dgm:cxnLst>
    <dgm:cxn modelId="{33725701-9AF1-4BEC-B417-0FAFC1B39E24}" srcId="{D68B11B0-257E-42DD-B54F-4359D19EE87E}" destId="{96495496-8EBF-41BD-88CC-81EA61B21D4B}" srcOrd="0" destOrd="0" parTransId="{386EF7D6-8B60-403B-B48B-4483784CB5F7}" sibTransId="{AD8C6F2D-A96C-48DA-BAA8-96A9198DE1A3}"/>
    <dgm:cxn modelId="{93900713-8EB5-4261-B35B-FAEF4374BC33}" srcId="{46682E3E-89A5-44B0-9997-CA72F96BEB04}" destId="{38BF9A0A-43B2-4FCB-B2D4-3EA3B9DF586B}" srcOrd="1" destOrd="0" parTransId="{43B22334-B42E-49E1-8650-98836DD8CB96}" sibTransId="{B1024975-6B14-44EE-80AF-FDCDE9B07545}"/>
    <dgm:cxn modelId="{11DA5F1C-35FA-4149-9C9B-F05D88BF9632}" type="presOf" srcId="{4609B04E-87CC-4AA6-8B03-179C0AA5EF52}" destId="{DA02FBE7-8E8C-4633-81BF-F4BA545CBCFA}" srcOrd="0" destOrd="2" presId="urn:microsoft.com/office/officeart/2005/8/layout/vList2"/>
    <dgm:cxn modelId="{AED3DA31-5651-4512-AB4B-F88097802244}" srcId="{46682E3E-89A5-44B0-9997-CA72F96BEB04}" destId="{4609B04E-87CC-4AA6-8B03-179C0AA5EF52}" srcOrd="2" destOrd="0" parTransId="{A3BD8805-A2DF-41C8-9CC1-4566BBA2CFC2}" sibTransId="{5DB9B562-49BD-4FDE-A5B6-C86CCB108C2C}"/>
    <dgm:cxn modelId="{0B9AFF3D-9641-44EA-9B69-B23E9BD2B184}" type="presOf" srcId="{CACA55C4-2324-4CDC-BBA0-3D7181E3A154}" destId="{55FE59EE-8E9C-4F13-9CD5-EFD5499F657E}" srcOrd="0" destOrd="1" presId="urn:microsoft.com/office/officeart/2005/8/layout/vList2"/>
    <dgm:cxn modelId="{07F5703E-7C83-4A3D-A6B6-EBABAF370FD6}" type="presOf" srcId="{E1BFA595-2E31-4F36-A406-784DDB090C5F}" destId="{3BC37C26-100B-4887-AE77-DD6BAB8E93A7}" srcOrd="0" destOrd="0" presId="urn:microsoft.com/office/officeart/2005/8/layout/vList2"/>
    <dgm:cxn modelId="{694EC83E-7F65-46D9-AA9C-CEF943DF6047}" type="presOf" srcId="{38BF9A0A-43B2-4FCB-B2D4-3EA3B9DF586B}" destId="{DA02FBE7-8E8C-4633-81BF-F4BA545CBCFA}" srcOrd="0" destOrd="1" presId="urn:microsoft.com/office/officeart/2005/8/layout/vList2"/>
    <dgm:cxn modelId="{89C62161-672E-4D22-B33F-8E757FFA6C3D}" type="presOf" srcId="{E3D9399E-2E20-44B5-8185-F9CA08782CA7}" destId="{9AC09DA4-826E-45F4-9D07-B5762CE02CD3}" srcOrd="0" destOrd="0" presId="urn:microsoft.com/office/officeart/2005/8/layout/vList2"/>
    <dgm:cxn modelId="{76468E43-CFB1-48DE-A573-14402EED0153}" type="presOf" srcId="{96495496-8EBF-41BD-88CC-81EA61B21D4B}" destId="{2DAF6C8F-C67A-4090-9188-88A78266FAAA}" srcOrd="0" destOrd="0" presId="urn:microsoft.com/office/officeart/2005/8/layout/vList2"/>
    <dgm:cxn modelId="{F09AF684-2E19-4F09-A107-3E68D498445D}" srcId="{E1BFA595-2E31-4F36-A406-784DDB090C5F}" destId="{E3D9399E-2E20-44B5-8185-F9CA08782CA7}" srcOrd="3" destOrd="0" parTransId="{9C115EBC-8D5E-4659-B481-292649677619}" sibTransId="{1A375350-45D9-4488-9E9A-88F3683F43A6}"/>
    <dgm:cxn modelId="{0AB5E087-8689-4B45-81E6-0D18B9885E54}" srcId="{E1BFA595-2E31-4F36-A406-784DDB090C5F}" destId="{D68B11B0-257E-42DD-B54F-4359D19EE87E}" srcOrd="1" destOrd="0" parTransId="{64B08CA9-91C7-473D-A6AD-4E924B810EF7}" sibTransId="{80549A72-AB0C-4E01-B52D-9AA8C3B145A3}"/>
    <dgm:cxn modelId="{3C82CB89-70DD-4A6D-8EFA-EC2D396297A7}" type="presOf" srcId="{46682E3E-89A5-44B0-9997-CA72F96BEB04}" destId="{BFA9F2C1-0F85-42D6-BD1F-A79404FB3AE0}" srcOrd="0" destOrd="0" presId="urn:microsoft.com/office/officeart/2005/8/layout/vList2"/>
    <dgm:cxn modelId="{398B3998-BD3E-4370-82F0-E01AC69CB807}" type="presOf" srcId="{DF08FCD4-727F-41CA-8B4D-32D3684DAD7C}" destId="{DA02FBE7-8E8C-4633-81BF-F4BA545CBCFA}" srcOrd="0" destOrd="0" presId="urn:microsoft.com/office/officeart/2005/8/layout/vList2"/>
    <dgm:cxn modelId="{2ECD45A1-FBC9-4B64-A02D-3A323CF85D86}" srcId="{E3D9399E-2E20-44B5-8185-F9CA08782CA7}" destId="{77A724C3-797F-4D8A-A12F-408D6018E4CA}" srcOrd="0" destOrd="0" parTransId="{54C1A76B-9117-4BB9-8B55-DB59B133A0BD}" sibTransId="{4D34AA57-BFF7-491E-84A7-1E24D351E77D}"/>
    <dgm:cxn modelId="{E6D1B8A4-A859-4DA6-82E9-6C1D60D1E17B}" srcId="{E3D9399E-2E20-44B5-8185-F9CA08782CA7}" destId="{CACA55C4-2324-4CDC-BBA0-3D7181E3A154}" srcOrd="1" destOrd="0" parTransId="{5829CFD5-BC7E-4751-B5F9-60EEFEF12A47}" sibTransId="{63D0B8E9-8358-49B5-B678-6D26D6E230EF}"/>
    <dgm:cxn modelId="{B7E2ADC5-CEC5-492B-9C4E-42A729AEC334}" type="presOf" srcId="{D68B11B0-257E-42DD-B54F-4359D19EE87E}" destId="{82DD99CF-D88E-4B12-9EB6-EBA97B660DB8}" srcOrd="0" destOrd="0" presId="urn:microsoft.com/office/officeart/2005/8/layout/vList2"/>
    <dgm:cxn modelId="{E75E37CB-BEA3-4D6B-8F53-92E8BFE259DB}" srcId="{E1BFA595-2E31-4F36-A406-784DDB090C5F}" destId="{46682E3E-89A5-44B0-9997-CA72F96BEB04}" srcOrd="2" destOrd="0" parTransId="{E55EF124-7857-42CD-9517-FB3F80B9CC0D}" sibTransId="{65343C9D-2082-4F71-8144-7E2ACDDB028C}"/>
    <dgm:cxn modelId="{600462CE-8689-4117-A996-4A7D98DCB2E6}" srcId="{E1BFA595-2E31-4F36-A406-784DDB090C5F}" destId="{1506A4F6-0210-4B48-854B-717D8A1228DA}" srcOrd="0" destOrd="0" parTransId="{FA4F3D98-8C22-4AB3-BA8E-4B59EC294CD7}" sibTransId="{AE4D8CF5-A989-451E-B3CE-862A7B3B6006}"/>
    <dgm:cxn modelId="{8489B1CE-F779-48F2-A6F3-4BEBDD109FDC}" type="presOf" srcId="{77A724C3-797F-4D8A-A12F-408D6018E4CA}" destId="{55FE59EE-8E9C-4F13-9CD5-EFD5499F657E}" srcOrd="0" destOrd="0" presId="urn:microsoft.com/office/officeart/2005/8/layout/vList2"/>
    <dgm:cxn modelId="{E04DA1D6-5B94-4943-9C7A-63154809125F}" type="presOf" srcId="{1506A4F6-0210-4B48-854B-717D8A1228DA}" destId="{685D8895-959A-4A7A-AF03-5A4A5E9C5F9D}" srcOrd="0" destOrd="0" presId="urn:microsoft.com/office/officeart/2005/8/layout/vList2"/>
    <dgm:cxn modelId="{97D505DC-222D-4F17-A42B-6D12D55C9A85}" srcId="{46682E3E-89A5-44B0-9997-CA72F96BEB04}" destId="{DF08FCD4-727F-41CA-8B4D-32D3684DAD7C}" srcOrd="0" destOrd="0" parTransId="{A3E8D81A-DE32-4968-8B38-46C47C207A9F}" sibTransId="{C60EFF6E-1BB1-45D6-A948-37D5CE7DA67D}"/>
    <dgm:cxn modelId="{4F24F63A-C6F1-4294-A308-7DB73D980909}" type="presParOf" srcId="{3BC37C26-100B-4887-AE77-DD6BAB8E93A7}" destId="{685D8895-959A-4A7A-AF03-5A4A5E9C5F9D}" srcOrd="0" destOrd="0" presId="urn:microsoft.com/office/officeart/2005/8/layout/vList2"/>
    <dgm:cxn modelId="{5456630B-7AB4-4FAE-ADB1-D35859EDE46B}" type="presParOf" srcId="{3BC37C26-100B-4887-AE77-DD6BAB8E93A7}" destId="{A8FE1088-D205-49EE-A411-BE8226D98ACC}" srcOrd="1" destOrd="0" presId="urn:microsoft.com/office/officeart/2005/8/layout/vList2"/>
    <dgm:cxn modelId="{80031EB9-C418-46DD-8A96-6D1868B5353A}" type="presParOf" srcId="{3BC37C26-100B-4887-AE77-DD6BAB8E93A7}" destId="{82DD99CF-D88E-4B12-9EB6-EBA97B660DB8}" srcOrd="2" destOrd="0" presId="urn:microsoft.com/office/officeart/2005/8/layout/vList2"/>
    <dgm:cxn modelId="{295F7917-3AF1-4AE8-B2B8-D99726898022}" type="presParOf" srcId="{3BC37C26-100B-4887-AE77-DD6BAB8E93A7}" destId="{2DAF6C8F-C67A-4090-9188-88A78266FAAA}" srcOrd="3" destOrd="0" presId="urn:microsoft.com/office/officeart/2005/8/layout/vList2"/>
    <dgm:cxn modelId="{C887CBEF-A6A5-4A29-BA54-9461906D3BE6}" type="presParOf" srcId="{3BC37C26-100B-4887-AE77-DD6BAB8E93A7}" destId="{BFA9F2C1-0F85-42D6-BD1F-A79404FB3AE0}" srcOrd="4" destOrd="0" presId="urn:microsoft.com/office/officeart/2005/8/layout/vList2"/>
    <dgm:cxn modelId="{E09B983B-88B7-43B5-96FA-AD6E716A2C8C}" type="presParOf" srcId="{3BC37C26-100B-4887-AE77-DD6BAB8E93A7}" destId="{DA02FBE7-8E8C-4633-81BF-F4BA545CBCFA}" srcOrd="5" destOrd="0" presId="urn:microsoft.com/office/officeart/2005/8/layout/vList2"/>
    <dgm:cxn modelId="{55B0C390-7CE1-423F-B94A-234A2366F558}" type="presParOf" srcId="{3BC37C26-100B-4887-AE77-DD6BAB8E93A7}" destId="{9AC09DA4-826E-45F4-9D07-B5762CE02CD3}" srcOrd="6" destOrd="0" presId="urn:microsoft.com/office/officeart/2005/8/layout/vList2"/>
    <dgm:cxn modelId="{F6E6383C-907C-4741-9B49-09B3125B0679}" type="presParOf" srcId="{3BC37C26-100B-4887-AE77-DD6BAB8E93A7}" destId="{55FE59EE-8E9C-4F13-9CD5-EFD5499F657E}"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D8895-959A-4A7A-AF03-5A4A5E9C5F9D}">
      <dsp:nvSpPr>
        <dsp:cNvPr id="0" name=""/>
        <dsp:cNvSpPr/>
      </dsp:nvSpPr>
      <dsp:spPr>
        <a:xfrm>
          <a:off x="0" y="275451"/>
          <a:ext cx="11439525" cy="6356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Virginia Physical Education Standards of Learning: Fitness Planning Strand </a:t>
          </a:r>
          <a:endParaRPr lang="en-US" sz="1600" kern="1200"/>
        </a:p>
      </dsp:txBody>
      <dsp:txXfrm>
        <a:off x="31028" y="306479"/>
        <a:ext cx="11377469" cy="573546"/>
      </dsp:txXfrm>
    </dsp:sp>
    <dsp:sp modelId="{82DD99CF-D88E-4B12-9EB6-EBA97B660DB8}">
      <dsp:nvSpPr>
        <dsp:cNvPr id="0" name=""/>
        <dsp:cNvSpPr/>
      </dsp:nvSpPr>
      <dsp:spPr>
        <a:xfrm>
          <a:off x="0" y="957134"/>
          <a:ext cx="11439525" cy="635602"/>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6.3   The student will apply skills of measurement, analysis, goal setting, problem solving, and decision making to improve or maintain physical fitness.</a:t>
          </a:r>
        </a:p>
      </dsp:txBody>
      <dsp:txXfrm>
        <a:off x="31028" y="988162"/>
        <a:ext cx="11377469" cy="573546"/>
      </dsp:txXfrm>
    </dsp:sp>
    <dsp:sp modelId="{2DAF6C8F-C67A-4090-9188-88A78266FAAA}">
      <dsp:nvSpPr>
        <dsp:cNvPr id="0" name=""/>
        <dsp:cNvSpPr/>
      </dsp:nvSpPr>
      <dsp:spPr>
        <a:xfrm>
          <a:off x="0" y="1592736"/>
          <a:ext cx="11439525"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20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a:t>Create a basic personal fitness plan for at least one health-related component of fitness, including baseline fitness data, a SMART goal, activities that will address the goal, a log of activities inside and outside school, reassessment data (post-data) and reflection of goal progress/attainment.</a:t>
          </a:r>
        </a:p>
      </dsp:txBody>
      <dsp:txXfrm>
        <a:off x="0" y="1592736"/>
        <a:ext cx="11439525" cy="380880"/>
      </dsp:txXfrm>
    </dsp:sp>
    <dsp:sp modelId="{BFA9F2C1-0F85-42D6-BD1F-A79404FB3AE0}">
      <dsp:nvSpPr>
        <dsp:cNvPr id="0" name=""/>
        <dsp:cNvSpPr/>
      </dsp:nvSpPr>
      <dsp:spPr>
        <a:xfrm>
          <a:off x="0" y="1973616"/>
          <a:ext cx="11439525" cy="635602"/>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7.3    The student will apply concepts and principles of training and fitness-planning skills to improve physical fitness.</a:t>
          </a:r>
        </a:p>
      </dsp:txBody>
      <dsp:txXfrm>
        <a:off x="31028" y="2004644"/>
        <a:ext cx="11377469" cy="573546"/>
      </dsp:txXfrm>
    </dsp:sp>
    <dsp:sp modelId="{DA02FBE7-8E8C-4633-81BF-F4BA545CBCFA}">
      <dsp:nvSpPr>
        <dsp:cNvPr id="0" name=""/>
        <dsp:cNvSpPr/>
      </dsp:nvSpPr>
      <dsp:spPr>
        <a:xfrm>
          <a:off x="0" y="2609219"/>
          <a:ext cx="11439525" cy="1126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20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a:t>Identify safe practices for improving physical fitness.</a:t>
          </a:r>
        </a:p>
        <a:p>
          <a:pPr marL="114300" lvl="1" indent="-114300" algn="l" defTabSz="533400">
            <a:lnSpc>
              <a:spcPct val="90000"/>
            </a:lnSpc>
            <a:spcBef>
              <a:spcPct val="0"/>
            </a:spcBef>
            <a:spcAft>
              <a:spcPct val="20000"/>
            </a:spcAft>
            <a:buChar char="•"/>
          </a:pPr>
          <a:r>
            <a:rPr lang="en-US" sz="1200" kern="1200"/>
            <a:t>Complete a self-assessment of health-related fitness and develop a comprehensive personal fitness plan, including SMART (specific, measurable, attainable, realistic, timely) goals, an action plan that incorporates the FITT (frequency, intensity, time, and type of exercise) principle and to meet the Centers for Disease Control and Prevention’s Physical Activity Guidelines for Americans, timeline, documentation of activities inside and outside school, roadblocks/barriers and solutions, midyear and end-of-year assessments, and reflection on progress for improving at least two self-selected components of health-related fitness.</a:t>
          </a:r>
        </a:p>
        <a:p>
          <a:pPr marL="114300" lvl="1" indent="-114300" algn="l" defTabSz="533400">
            <a:lnSpc>
              <a:spcPct val="90000"/>
            </a:lnSpc>
            <a:spcBef>
              <a:spcPct val="0"/>
            </a:spcBef>
            <a:spcAft>
              <a:spcPct val="20000"/>
            </a:spcAft>
            <a:buChar char="•"/>
          </a:pPr>
          <a:r>
            <a:rPr lang="en-US" sz="1200" kern="1200"/>
            <a:t>Identify and apply concepts of fitness improvement using various resources, including available technology, to evaluate, monitor, and record activities for a fitness plan.</a:t>
          </a:r>
        </a:p>
      </dsp:txBody>
      <dsp:txXfrm>
        <a:off x="0" y="2609219"/>
        <a:ext cx="11439525" cy="1126080"/>
      </dsp:txXfrm>
    </dsp:sp>
    <dsp:sp modelId="{9AC09DA4-826E-45F4-9D07-B5762CE02CD3}">
      <dsp:nvSpPr>
        <dsp:cNvPr id="0" name=""/>
        <dsp:cNvSpPr/>
      </dsp:nvSpPr>
      <dsp:spPr>
        <a:xfrm>
          <a:off x="0" y="3735299"/>
          <a:ext cx="11439525" cy="635602"/>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8.3     The student will apply self-assessment skills and use technology to create and implement a personal fitness plan to improve or maintain personal fitness.</a:t>
          </a:r>
        </a:p>
      </dsp:txBody>
      <dsp:txXfrm>
        <a:off x="31028" y="3766327"/>
        <a:ext cx="11377469" cy="573546"/>
      </dsp:txXfrm>
    </dsp:sp>
    <dsp:sp modelId="{55FE59EE-8E9C-4F13-9CD5-EFD5499F657E}">
      <dsp:nvSpPr>
        <dsp:cNvPr id="0" name=""/>
        <dsp:cNvSpPr/>
      </dsp:nvSpPr>
      <dsp:spPr>
        <a:xfrm>
          <a:off x="0" y="4370901"/>
          <a:ext cx="11439525"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320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a:t>Complete a self-assessment of current fitness levels and develop a comprehensive personal fitness plan, including SMART (specific, measurable, attainable, realistic, timely) goals, an action plan that incorporates the FITT (frequency, intensity, time and type of exercise) principle, a timeline, documentation of activities inside and outside school, roadblocks/barriers and solutions, midyear and end-of-year assessments, and reflection on progress for improving at least three components of health-related fitness.</a:t>
          </a:r>
        </a:p>
        <a:p>
          <a:pPr marL="114300" lvl="1" indent="-114300" algn="l" defTabSz="533400">
            <a:lnSpc>
              <a:spcPct val="90000"/>
            </a:lnSpc>
            <a:spcBef>
              <a:spcPct val="0"/>
            </a:spcBef>
            <a:spcAft>
              <a:spcPct val="20000"/>
            </a:spcAft>
            <a:buChar char="•"/>
          </a:pPr>
          <a:r>
            <a:rPr lang="en-US" sz="1200" kern="1200" dirty="0"/>
            <a:t>Create and implement an activity plan (that includes warm-up, cool-down and appropriate intensity levels) applying specificity, overload, and progression, and identify safety precautions to meet the Centers for Disease Control and Prevention’s Physical Activity Guidelines for Americans. </a:t>
          </a:r>
        </a:p>
      </dsp:txBody>
      <dsp:txXfrm>
        <a:off x="0" y="4370901"/>
        <a:ext cx="11439525" cy="9273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91A7F-41DF-AA56-F91B-D45E3B6B89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77CB39-E548-D370-5446-4D5D07DAD0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75DE2B-AD79-14EB-3485-EE3AC97DB350}"/>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5" name="Footer Placeholder 4">
            <a:extLst>
              <a:ext uri="{FF2B5EF4-FFF2-40B4-BE49-F238E27FC236}">
                <a16:creationId xmlns:a16="http://schemas.microsoft.com/office/drawing/2014/main" id="{76B12CF6-10B6-B4C9-0FA9-EC258F9DE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F35F4-7ACB-3E74-D047-8B027F59F788}"/>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2725012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83D2-0FE6-5611-1F3D-92B784EA46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99EFB2-DEC7-4606-F388-557C3CF45A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F55DF-B490-261D-0161-35C19C412567}"/>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5" name="Footer Placeholder 4">
            <a:extLst>
              <a:ext uri="{FF2B5EF4-FFF2-40B4-BE49-F238E27FC236}">
                <a16:creationId xmlns:a16="http://schemas.microsoft.com/office/drawing/2014/main" id="{DAEE5CE6-1388-58AF-261F-2D1BDF0B6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B5344-DE6E-803F-69AA-6037AC1BC61D}"/>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312967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00F8D1-D1F5-FAAC-3DE3-B1732F99F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8A6E17-3B74-356B-41FD-76861024D8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9B9ED-18E7-9EA7-5764-4BBC59D76F92}"/>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5" name="Footer Placeholder 4">
            <a:extLst>
              <a:ext uri="{FF2B5EF4-FFF2-40B4-BE49-F238E27FC236}">
                <a16:creationId xmlns:a16="http://schemas.microsoft.com/office/drawing/2014/main" id="{A381406E-56BB-5323-B76B-AA2C59448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CBC78-A408-3456-7036-11646D6C8D9C}"/>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1563268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FB216-F59C-44E8-9C9F-852D6617A35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1478964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FB216-F59C-44E8-9C9F-852D6617A35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4223589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1FB216-F59C-44E8-9C9F-852D6617A35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479496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1FB216-F59C-44E8-9C9F-852D6617A35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2271328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1FB216-F59C-44E8-9C9F-852D6617A351}"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3192164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1FB216-F59C-44E8-9C9F-852D6617A351}"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3886904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FB216-F59C-44E8-9C9F-852D6617A351}"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37179625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1FB216-F59C-44E8-9C9F-852D6617A35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33261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37DB-527E-6E4F-5DF6-9CA0B07CE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3E228-89C2-FBA3-7950-EB6BEB4386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1521C-3C96-FE5F-3152-415EF5076B2A}"/>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5" name="Footer Placeholder 4">
            <a:extLst>
              <a:ext uri="{FF2B5EF4-FFF2-40B4-BE49-F238E27FC236}">
                <a16:creationId xmlns:a16="http://schemas.microsoft.com/office/drawing/2014/main" id="{1D09BCFA-DA7F-6C76-F85E-7EA75A7F7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2BE39-6C00-E745-5123-991A4C0FBBC2}"/>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18697214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1FB216-F59C-44E8-9C9F-852D6617A35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3825659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FB216-F59C-44E8-9C9F-852D6617A35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20622735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FB216-F59C-44E8-9C9F-852D6617A35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32D82-AEC2-4288-AB8B-599454CEA97B}" type="slidenum">
              <a:rPr lang="en-US" smtClean="0"/>
              <a:t>‹#›</a:t>
            </a:fld>
            <a:endParaRPr lang="en-US"/>
          </a:p>
        </p:txBody>
      </p:sp>
    </p:spTree>
    <p:extLst>
      <p:ext uri="{BB962C8B-B14F-4D97-AF65-F5344CB8AC3E}">
        <p14:creationId xmlns:p14="http://schemas.microsoft.com/office/powerpoint/2010/main" val="1752016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3C97-4E9F-3F9C-9280-6A30C29720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6B31B1-E00F-009F-3643-75EBE6DE3A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FEBE0D-4C06-E202-8D11-B0EAABB75B23}"/>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5" name="Footer Placeholder 4">
            <a:extLst>
              <a:ext uri="{FF2B5EF4-FFF2-40B4-BE49-F238E27FC236}">
                <a16:creationId xmlns:a16="http://schemas.microsoft.com/office/drawing/2014/main" id="{4D0DE2A3-D31B-BB55-E791-D156BC32B0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AD725-45C1-56DF-D453-3543356966A7}"/>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114510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9E0BF-7003-3287-CB0D-0E68049226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0173A4-00CD-8E9A-BF3A-0BCFA00D92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4F577D-711D-EA35-4A21-7112050FA7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E0E56E-BD75-8D8D-9369-5561380DD759}"/>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6" name="Footer Placeholder 5">
            <a:extLst>
              <a:ext uri="{FF2B5EF4-FFF2-40B4-BE49-F238E27FC236}">
                <a16:creationId xmlns:a16="http://schemas.microsoft.com/office/drawing/2014/main" id="{9376E32A-ED54-E302-002B-404DB82739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A09FC2-358A-CF9E-5C43-541BEF93284A}"/>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315495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5C014-A2F5-E748-FD6C-83A4E9FBE1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8D01EA-1685-353F-22B4-D7641BA23A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850AC9-89A6-8B32-3423-BA5619B3D1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C0DC5F-74E9-26DD-9E78-14D6888B83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AEC4F2-9571-17BC-E4FD-81D21CF33B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551F17-4408-A5D7-1D65-79642DDA268E}"/>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8" name="Footer Placeholder 7">
            <a:extLst>
              <a:ext uri="{FF2B5EF4-FFF2-40B4-BE49-F238E27FC236}">
                <a16:creationId xmlns:a16="http://schemas.microsoft.com/office/drawing/2014/main" id="{F822A4E2-EF4C-DC3F-B864-76809D7487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4C922E-CFC4-A1F9-6319-78BF1BC4611B}"/>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21040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1862F-218A-BE73-E289-BC70445FB4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34F5AC-9363-B931-EE89-072CEC8DE01F}"/>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4" name="Footer Placeholder 3">
            <a:extLst>
              <a:ext uri="{FF2B5EF4-FFF2-40B4-BE49-F238E27FC236}">
                <a16:creationId xmlns:a16="http://schemas.microsoft.com/office/drawing/2014/main" id="{70E016A5-B020-E64D-3624-D8EAA3636D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A1A72C-EC60-4B09-C0FC-6C11C5F94749}"/>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230141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D5124C-4E03-766C-C781-5C4453078A1B}"/>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3" name="Footer Placeholder 2">
            <a:extLst>
              <a:ext uri="{FF2B5EF4-FFF2-40B4-BE49-F238E27FC236}">
                <a16:creationId xmlns:a16="http://schemas.microsoft.com/office/drawing/2014/main" id="{0AAD2F3A-038D-A04C-181A-2F2EAD922B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FEA38D-90DC-76A9-46F4-FF00BD1DCE6B}"/>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148767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C26D-E5A4-D96F-A8EF-AAB06018D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9233EA-59AE-0001-DA11-70AEE66A6E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5A40CB-4E52-9378-18D7-AE695632C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645FD5-1588-F703-9425-5BB562168CA5}"/>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6" name="Footer Placeholder 5">
            <a:extLst>
              <a:ext uri="{FF2B5EF4-FFF2-40B4-BE49-F238E27FC236}">
                <a16:creationId xmlns:a16="http://schemas.microsoft.com/office/drawing/2014/main" id="{35235117-1131-A1F8-D95E-75C3DB7C36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061094-6DD9-24B7-67C9-C08A0F899D88}"/>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329684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86E51-5333-BC71-87F4-B2636D481B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CB2E18-6FB3-879C-C9F0-0E4FEE18F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A36586-B232-47AD-E786-FD0D383BB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9BA248-91C3-C318-9476-1226660489FF}"/>
              </a:ext>
            </a:extLst>
          </p:cNvPr>
          <p:cNvSpPr>
            <a:spLocks noGrp="1"/>
          </p:cNvSpPr>
          <p:nvPr>
            <p:ph type="dt" sz="half" idx="10"/>
          </p:nvPr>
        </p:nvSpPr>
        <p:spPr/>
        <p:txBody>
          <a:bodyPr/>
          <a:lstStyle/>
          <a:p>
            <a:fld id="{8FACBC42-9D41-4EF5-8FE8-DA3CE59AC3D7}" type="datetimeFigureOut">
              <a:rPr lang="en-US" smtClean="0"/>
              <a:t>3/7/2024</a:t>
            </a:fld>
            <a:endParaRPr lang="en-US"/>
          </a:p>
        </p:txBody>
      </p:sp>
      <p:sp>
        <p:nvSpPr>
          <p:cNvPr id="6" name="Footer Placeholder 5">
            <a:extLst>
              <a:ext uri="{FF2B5EF4-FFF2-40B4-BE49-F238E27FC236}">
                <a16:creationId xmlns:a16="http://schemas.microsoft.com/office/drawing/2014/main" id="{463E6BCA-7195-025D-B7D8-0080840F2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C6DC36-2397-2439-1F82-198439F26422}"/>
              </a:ext>
            </a:extLst>
          </p:cNvPr>
          <p:cNvSpPr>
            <a:spLocks noGrp="1"/>
          </p:cNvSpPr>
          <p:nvPr>
            <p:ph type="sldNum" sz="quarter" idx="12"/>
          </p:nvPr>
        </p:nvSpPr>
        <p:spPr/>
        <p:txBody>
          <a:bodyPr/>
          <a:lstStyle/>
          <a:p>
            <a:fld id="{08EFFD4D-3E23-4F59-ACDD-EABDC5C3ABFA}" type="slidenum">
              <a:rPr lang="en-US" smtClean="0"/>
              <a:t>‹#›</a:t>
            </a:fld>
            <a:endParaRPr lang="en-US"/>
          </a:p>
        </p:txBody>
      </p:sp>
    </p:spTree>
    <p:extLst>
      <p:ext uri="{BB962C8B-B14F-4D97-AF65-F5344CB8AC3E}">
        <p14:creationId xmlns:p14="http://schemas.microsoft.com/office/powerpoint/2010/main" val="1977648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D27825-D42F-10B3-38EA-4D61975672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EB7007-8144-2C04-F923-59CDCE583E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ADEFBD-3C3E-1943-5651-1A4B432733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CBC42-9D41-4EF5-8FE8-DA3CE59AC3D7}" type="datetimeFigureOut">
              <a:rPr lang="en-US" smtClean="0"/>
              <a:t>3/7/2024</a:t>
            </a:fld>
            <a:endParaRPr lang="en-US"/>
          </a:p>
        </p:txBody>
      </p:sp>
      <p:sp>
        <p:nvSpPr>
          <p:cNvPr id="5" name="Footer Placeholder 4">
            <a:extLst>
              <a:ext uri="{FF2B5EF4-FFF2-40B4-BE49-F238E27FC236}">
                <a16:creationId xmlns:a16="http://schemas.microsoft.com/office/drawing/2014/main" id="{1317AD28-98DA-BE0D-E9BF-4FC760E327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65FCD9-14C8-5F6C-9244-2CA5D033B3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FFD4D-3E23-4F59-ACDD-EABDC5C3ABFA}" type="slidenum">
              <a:rPr lang="en-US" smtClean="0"/>
              <a:t>‹#›</a:t>
            </a:fld>
            <a:endParaRPr lang="en-US"/>
          </a:p>
        </p:txBody>
      </p:sp>
    </p:spTree>
    <p:extLst>
      <p:ext uri="{BB962C8B-B14F-4D97-AF65-F5344CB8AC3E}">
        <p14:creationId xmlns:p14="http://schemas.microsoft.com/office/powerpoint/2010/main" val="3736423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FB216-F59C-44E8-9C9F-852D6617A351}" type="datetimeFigureOut">
              <a:rPr lang="en-US" smtClean="0"/>
              <a:t>3/7/2024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2D82-AEC2-4288-AB8B-599454CEA97B}" type="slidenum">
              <a:rPr lang="en-US" smtClean="0"/>
              <a:t>‹#›</a:t>
            </a:fld>
            <a:endParaRPr lang="en-US"/>
          </a:p>
        </p:txBody>
      </p:sp>
    </p:spTree>
    <p:extLst>
      <p:ext uri="{BB962C8B-B14F-4D97-AF65-F5344CB8AC3E}">
        <p14:creationId xmlns:p14="http://schemas.microsoft.com/office/powerpoint/2010/main" val="1728181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onald.Trainum@wjccschools.org"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s://webstockreview.net/explore/clipart-gallery-screen-bean/"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hyperlink" Target="https://www.flickr.com/photos/146410458@N03/31748601070" TargetMode="External"/><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pinterest.com.au/pin/547680004677798754/"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E7B2-4667-9BAA-A65B-1653B02BBBA7}"/>
              </a:ext>
            </a:extLst>
          </p:cNvPr>
          <p:cNvSpPr>
            <a:spLocks noGrp="1"/>
          </p:cNvSpPr>
          <p:nvPr>
            <p:ph type="title"/>
          </p:nvPr>
        </p:nvSpPr>
        <p:spPr/>
        <p:txBody>
          <a:bodyPr/>
          <a:lstStyle/>
          <a:p>
            <a:r>
              <a:rPr lang="en-US" dirty="0">
                <a:latin typeface="Jumble" panose="02000503000000020004" pitchFamily="2" charset="0"/>
              </a:rPr>
              <a:t>Instant Activity: Street Racket Partner Rally</a:t>
            </a:r>
          </a:p>
        </p:txBody>
      </p:sp>
      <p:sp>
        <p:nvSpPr>
          <p:cNvPr id="3" name="Content Placeholder 2">
            <a:extLst>
              <a:ext uri="{FF2B5EF4-FFF2-40B4-BE49-F238E27FC236}">
                <a16:creationId xmlns:a16="http://schemas.microsoft.com/office/drawing/2014/main" id="{2E3EC947-5C69-706B-741D-F8EABE972FA7}"/>
              </a:ext>
            </a:extLst>
          </p:cNvPr>
          <p:cNvSpPr>
            <a:spLocks noGrp="1"/>
          </p:cNvSpPr>
          <p:nvPr>
            <p:ph idx="1"/>
          </p:nvPr>
        </p:nvSpPr>
        <p:spPr/>
        <p:txBody>
          <a:bodyPr/>
          <a:lstStyle/>
          <a:p>
            <a:r>
              <a:rPr lang="en-US" b="1" dirty="0"/>
              <a:t>Directions: </a:t>
            </a:r>
          </a:p>
          <a:p>
            <a:pPr lvl="1"/>
            <a:r>
              <a:rPr lang="en-US" dirty="0"/>
              <a:t>Get a partner and a set of equipment. </a:t>
            </a:r>
          </a:p>
          <a:p>
            <a:pPr lvl="1"/>
            <a:r>
              <a:rPr lang="en-US" dirty="0"/>
              <a:t>Rally making sure the ball bounces once before striking. </a:t>
            </a:r>
          </a:p>
          <a:p>
            <a:pPr lvl="1"/>
            <a:r>
              <a:rPr lang="en-US" dirty="0"/>
              <a:t>No volleys---no downward hits. </a:t>
            </a:r>
          </a:p>
        </p:txBody>
      </p:sp>
      <p:pic>
        <p:nvPicPr>
          <p:cNvPr id="5" name="Picture 4" descr="Diagram, engineering drawing&#10;&#10;Description automatically generated">
            <a:extLst>
              <a:ext uri="{FF2B5EF4-FFF2-40B4-BE49-F238E27FC236}">
                <a16:creationId xmlns:a16="http://schemas.microsoft.com/office/drawing/2014/main" id="{805C9F66-8F31-C739-EC06-129DFEDD3F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0262" y="3782502"/>
            <a:ext cx="4957763" cy="2394461"/>
          </a:xfrm>
          <a:prstGeom prst="rect">
            <a:avLst/>
          </a:prstGeom>
        </p:spPr>
      </p:pic>
    </p:spTree>
    <p:extLst>
      <p:ext uri="{BB962C8B-B14F-4D97-AF65-F5344CB8AC3E}">
        <p14:creationId xmlns:p14="http://schemas.microsoft.com/office/powerpoint/2010/main" val="384028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a:extLst>
              <a:ext uri="{FF2B5EF4-FFF2-40B4-BE49-F238E27FC236}">
                <a16:creationId xmlns:a16="http://schemas.microsoft.com/office/drawing/2014/main" id="{C247D6DC-9050-58B2-AE1D-3D4FCC86C305}"/>
              </a:ext>
            </a:extLst>
          </p:cNvPr>
          <p:cNvSpPr/>
          <p:nvPr/>
        </p:nvSpPr>
        <p:spPr>
          <a:xfrm>
            <a:off x="3315031" y="1380754"/>
            <a:ext cx="5561938" cy="251351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b="0" kern="1200" cap="none" spc="0" dirty="0">
                <a:ln w="0"/>
                <a:solidFill>
                  <a:srgbClr val="002060"/>
                </a:solidFill>
                <a:effectLst>
                  <a:outerShdw blurRad="38100" dist="19050" dir="2700000" algn="tl" rotWithShape="0">
                    <a:schemeClr val="dk1">
                      <a:alpha val="40000"/>
                    </a:schemeClr>
                  </a:outerShdw>
                </a:effectLst>
                <a:latin typeface="Congenial Black" panose="02000503040000020004" pitchFamily="2" charset="0"/>
                <a:ea typeface="+mj-ea"/>
                <a:cs typeface="Cavolini" panose="03000502040302020204" pitchFamily="66" charset="0"/>
              </a:rPr>
              <a:t>Sample Exit Tickets</a:t>
            </a:r>
          </a:p>
        </p:txBody>
      </p:sp>
      <p:sp>
        <p:nvSpPr>
          <p:cNvPr id="19" name="Arc 18">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Oval 20">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9088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n 8">
            <a:extLst>
              <a:ext uri="{FF2B5EF4-FFF2-40B4-BE49-F238E27FC236}">
                <a16:creationId xmlns:a16="http://schemas.microsoft.com/office/drawing/2014/main" id="{E5859B4A-3180-4923-9523-3FA176757429}"/>
              </a:ext>
            </a:extLst>
          </p:cNvPr>
          <p:cNvSpPr/>
          <p:nvPr/>
        </p:nvSpPr>
        <p:spPr>
          <a:xfrm>
            <a:off x="586407" y="163995"/>
            <a:ext cx="10704443" cy="6530009"/>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D0530F51-388D-4BB7-9F51-023E3B05BA72}"/>
              </a:ext>
            </a:extLst>
          </p:cNvPr>
          <p:cNvSpPr/>
          <p:nvPr/>
        </p:nvSpPr>
        <p:spPr>
          <a:xfrm>
            <a:off x="3259103" y="1800353"/>
            <a:ext cx="5673793" cy="341632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0"/>
                <a:solidFill>
                  <a:srgbClr val="ED7D31">
                    <a:lumMod val="75000"/>
                  </a:srgbClr>
                </a:solidFill>
                <a:effectLst>
                  <a:outerShdw blurRad="38100" dist="19050" dir="2700000" algn="tl" rotWithShape="0">
                    <a:prstClr val="black">
                      <a:alpha val="40000"/>
                    </a:prstClr>
                  </a:outerShdw>
                </a:effectLst>
                <a:uLnTx/>
                <a:uFillTx/>
                <a:latin typeface="Calibri" panose="020F0502020204030204"/>
                <a:ea typeface="+mn-ea"/>
                <a:cs typeface="+mn-cs"/>
              </a:rPr>
              <a:t>What is one thing you learned about working with others today? </a:t>
            </a:r>
          </a:p>
        </p:txBody>
      </p:sp>
    </p:spTree>
    <p:extLst>
      <p:ext uri="{BB962C8B-B14F-4D97-AF65-F5344CB8AC3E}">
        <p14:creationId xmlns:p14="http://schemas.microsoft.com/office/powerpoint/2010/main" val="359128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D345357-8AAA-4D68-A685-51D92AB7BC25}"/>
              </a:ext>
            </a:extLst>
          </p:cNvPr>
          <p:cNvSpPr/>
          <p:nvPr/>
        </p:nvSpPr>
        <p:spPr>
          <a:xfrm>
            <a:off x="447676" y="209550"/>
            <a:ext cx="11315700" cy="64198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69BC4D0-E244-4E6D-9073-95F1D7228EA5}"/>
              </a:ext>
            </a:extLst>
          </p:cNvPr>
          <p:cNvSpPr/>
          <p:nvPr/>
        </p:nvSpPr>
        <p:spPr>
          <a:xfrm>
            <a:off x="742950" y="912940"/>
            <a:ext cx="10906125" cy="452431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rPr>
              <a:t>Fitness Spelling Challenge Exit Ticket</a:t>
            </a:r>
          </a:p>
          <a:p>
            <a:pPr marL="685800" marR="0" lvl="0" indent="-6858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800" b="1" dirty="0">
                <a:ln w="22225">
                  <a:solidFill>
                    <a:srgbClr val="ED7D31"/>
                  </a:solidFill>
                  <a:prstDash val="solid"/>
                </a:ln>
                <a:solidFill>
                  <a:srgbClr val="ED7D31">
                    <a:lumMod val="40000"/>
                    <a:lumOff val="60000"/>
                  </a:srgbClr>
                </a:solidFill>
                <a:latin typeface="Calibri" panose="020F0502020204030204"/>
              </a:rPr>
              <a:t>What was your </a:t>
            </a:r>
            <a:r>
              <a:rPr kumimoji="0" lang="en-US" sz="4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rPr>
              <a:t>word</a:t>
            </a:r>
            <a:r>
              <a:rPr lang="en-US" sz="4800" b="1" dirty="0">
                <a:ln w="22225">
                  <a:solidFill>
                    <a:srgbClr val="ED7D31"/>
                  </a:solidFill>
                  <a:prstDash val="solid"/>
                </a:ln>
                <a:solidFill>
                  <a:srgbClr val="ED7D31">
                    <a:lumMod val="40000"/>
                    <a:lumOff val="60000"/>
                  </a:srgbClr>
                </a:solidFill>
                <a:latin typeface="Calibri" panose="020F0502020204030204"/>
              </a:rPr>
              <a:t> for today’s workout? </a:t>
            </a:r>
            <a:endParaRPr kumimoji="0" lang="en-US" sz="4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a:p>
            <a:pPr marL="685800" marR="0" lvl="0" indent="-6858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a:p>
            <a:pPr marL="685800" marR="0" lvl="0" indent="-6858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rPr>
              <a:t>What was the most challenging exercise today? Why?   </a:t>
            </a:r>
          </a:p>
        </p:txBody>
      </p:sp>
    </p:spTree>
    <p:extLst>
      <p:ext uri="{BB962C8B-B14F-4D97-AF65-F5344CB8AC3E}">
        <p14:creationId xmlns:p14="http://schemas.microsoft.com/office/powerpoint/2010/main" val="463090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Folded Corner 4">
            <a:extLst>
              <a:ext uri="{FF2B5EF4-FFF2-40B4-BE49-F238E27FC236}">
                <a16:creationId xmlns:a16="http://schemas.microsoft.com/office/drawing/2014/main" id="{EB51A351-668A-4B05-934B-DB1CB0616299}"/>
              </a:ext>
            </a:extLst>
          </p:cNvPr>
          <p:cNvSpPr/>
          <p:nvPr/>
        </p:nvSpPr>
        <p:spPr>
          <a:xfrm flipV="1">
            <a:off x="2028825" y="533400"/>
            <a:ext cx="8839200" cy="5762625"/>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29747772-09A4-4954-9BD4-10B398A76874}"/>
              </a:ext>
            </a:extLst>
          </p:cNvPr>
          <p:cNvSpPr/>
          <p:nvPr/>
        </p:nvSpPr>
        <p:spPr>
          <a:xfrm>
            <a:off x="2714625" y="1628775"/>
            <a:ext cx="6981825" cy="341632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prstClr val="white"/>
                  </a:solidFill>
                </a:ln>
                <a:solidFill>
                  <a:srgbClr val="70AD47"/>
                </a:solidFill>
                <a:effectLst>
                  <a:outerShdw blurRad="38100" dist="25400" dir="5400000" algn="ctr" rotWithShape="0">
                    <a:srgbClr val="6E747A">
                      <a:alpha val="43000"/>
                    </a:srgbClr>
                  </a:outerShdw>
                </a:effectLst>
                <a:uLnTx/>
                <a:uFillTx/>
                <a:latin typeface="Congenial Black" panose="02000503040000020004" pitchFamily="2" charset="0"/>
                <a:cs typeface="Biome" panose="020B0503030204020804" pitchFamily="34" charset="0"/>
              </a:rPr>
              <a:t>In one or two sentences, tell me one benefit to resistance training.</a:t>
            </a:r>
          </a:p>
        </p:txBody>
      </p:sp>
    </p:spTree>
    <p:extLst>
      <p:ext uri="{BB962C8B-B14F-4D97-AF65-F5344CB8AC3E}">
        <p14:creationId xmlns:p14="http://schemas.microsoft.com/office/powerpoint/2010/main" val="3364921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Folded Corner 4">
            <a:extLst>
              <a:ext uri="{FF2B5EF4-FFF2-40B4-BE49-F238E27FC236}">
                <a16:creationId xmlns:a16="http://schemas.microsoft.com/office/drawing/2014/main" id="{EB51A351-668A-4B05-934B-DB1CB0616299}"/>
              </a:ext>
            </a:extLst>
          </p:cNvPr>
          <p:cNvSpPr/>
          <p:nvPr/>
        </p:nvSpPr>
        <p:spPr>
          <a:xfrm flipH="1" flipV="1">
            <a:off x="2019300" y="547687"/>
            <a:ext cx="8839200" cy="5762625"/>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29747772-09A4-4954-9BD4-10B398A76874}"/>
              </a:ext>
            </a:extLst>
          </p:cNvPr>
          <p:cNvSpPr/>
          <p:nvPr/>
        </p:nvSpPr>
        <p:spPr>
          <a:xfrm>
            <a:off x="2790825" y="1466105"/>
            <a:ext cx="6981825" cy="4247317"/>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28575">
                  <a:solidFill>
                    <a:srgbClr val="70AD47"/>
                  </a:solidFill>
                </a:ln>
                <a:solidFill>
                  <a:prstClr val="white"/>
                </a:solidFill>
                <a:effectLst>
                  <a:outerShdw blurRad="38100" dist="25400" dir="5400000" algn="ctr" rotWithShape="0">
                    <a:srgbClr val="6E747A">
                      <a:alpha val="43000"/>
                    </a:srgbClr>
                  </a:outerShdw>
                </a:effectLst>
                <a:uLnTx/>
                <a:uFillTx/>
                <a:latin typeface="Congenial Black" panose="02000503040000020004" pitchFamily="2" charset="0"/>
                <a:cs typeface="Biome" panose="020B0503030204020804" pitchFamily="34" charset="0"/>
              </a:rPr>
              <a:t>Tell me which component of fitness you worked on using the resistance bands.</a:t>
            </a:r>
          </a:p>
        </p:txBody>
      </p:sp>
    </p:spTree>
    <p:extLst>
      <p:ext uri="{BB962C8B-B14F-4D97-AF65-F5344CB8AC3E}">
        <p14:creationId xmlns:p14="http://schemas.microsoft.com/office/powerpoint/2010/main" val="235598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12F5856-C892-4783-95DD-5D0E65E730C2}"/>
              </a:ext>
            </a:extLst>
          </p:cNvPr>
          <p:cNvSpPr/>
          <p:nvPr/>
        </p:nvSpPr>
        <p:spPr>
          <a:xfrm>
            <a:off x="633412" y="515799"/>
            <a:ext cx="11115676" cy="5667374"/>
          </a:xfrm>
          <a:prstGeom prst="roundRect">
            <a:avLst/>
          </a:prstGeom>
          <a:solidFill>
            <a:schemeClr val="accent1">
              <a:lumMod val="60000"/>
              <a:lumOff val="40000"/>
            </a:scheme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8887BF2C-FA28-4A2A-AA94-36F26E7F2A38}"/>
              </a:ext>
            </a:extLst>
          </p:cNvPr>
          <p:cNvSpPr/>
          <p:nvPr/>
        </p:nvSpPr>
        <p:spPr>
          <a:xfrm>
            <a:off x="2126456" y="1543050"/>
            <a:ext cx="8129587" cy="313932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w="28575">
                  <a:solidFill>
                    <a:srgbClr val="0070C0"/>
                  </a:solidFill>
                  <a:prstDash val="solid"/>
                </a:ln>
                <a:solidFill>
                  <a:srgbClr val="FFFFFF"/>
                </a:solidFill>
                <a:effectLst>
                  <a:outerShdw blurRad="38100" dist="22860" dir="5400000" algn="tl" rotWithShape="0">
                    <a:srgbClr val="000000">
                      <a:alpha val="30000"/>
                    </a:srgbClr>
                  </a:outerShdw>
                </a:effectLst>
                <a:uLnTx/>
                <a:uFillTx/>
                <a:latin typeface="Cavolini" panose="03000502040302020204" pitchFamily="66" charset="0"/>
                <a:cs typeface="Cavolini" panose="03000502040302020204" pitchFamily="66" charset="0"/>
              </a:rPr>
              <a:t>Name one thing you did well today.</a:t>
            </a:r>
          </a:p>
        </p:txBody>
      </p:sp>
    </p:spTree>
    <p:extLst>
      <p:ext uri="{BB962C8B-B14F-4D97-AF65-F5344CB8AC3E}">
        <p14:creationId xmlns:p14="http://schemas.microsoft.com/office/powerpoint/2010/main" val="2497288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Snipped 3">
            <a:extLst>
              <a:ext uri="{FF2B5EF4-FFF2-40B4-BE49-F238E27FC236}">
                <a16:creationId xmlns:a16="http://schemas.microsoft.com/office/drawing/2014/main" id="{212F5856-C892-4783-95DD-5D0E65E730C2}"/>
              </a:ext>
            </a:extLst>
          </p:cNvPr>
          <p:cNvSpPr/>
          <p:nvPr/>
        </p:nvSpPr>
        <p:spPr>
          <a:xfrm>
            <a:off x="633412" y="595313"/>
            <a:ext cx="11115676" cy="5667374"/>
          </a:xfrm>
          <a:prstGeom prst="snip2DiagRect">
            <a:avLst/>
          </a:prstGeom>
          <a:solidFill>
            <a:schemeClr val="tx1">
              <a:lumMod val="75000"/>
              <a:lumOff val="25000"/>
            </a:schemeClr>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8887BF2C-FA28-4A2A-AA94-36F26E7F2A38}"/>
              </a:ext>
            </a:extLst>
          </p:cNvPr>
          <p:cNvSpPr/>
          <p:nvPr/>
        </p:nvSpPr>
        <p:spPr>
          <a:xfrm>
            <a:off x="2126456" y="1543050"/>
            <a:ext cx="8129587" cy="415498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600" b="1" dirty="0">
                <a:ln w="28575">
                  <a:solidFill>
                    <a:srgbClr val="ED7D31"/>
                  </a:solidFill>
                  <a:prstDash val="solid"/>
                </a:ln>
                <a:solidFill>
                  <a:srgbClr val="FFFFFF"/>
                </a:solidFill>
                <a:effectLst>
                  <a:outerShdw blurRad="38100" dist="22860" dir="5400000" algn="tl" rotWithShape="0">
                    <a:srgbClr val="000000">
                      <a:alpha val="30000"/>
                    </a:srgbClr>
                  </a:outerShdw>
                </a:effectLst>
                <a:latin typeface="Calibri" panose="020F0502020204030204"/>
              </a:rPr>
              <a:t>In one to two sentences, describe how to best make a good workout. </a:t>
            </a:r>
            <a:endParaRPr kumimoji="0" lang="en-US" sz="6600" b="1" i="0" u="none" strike="noStrike" kern="1200" cap="none" spc="0" normalizeH="0" baseline="0" noProof="0" dirty="0">
              <a:ln w="28575">
                <a:solidFill>
                  <a:srgbClr val="ED7D31"/>
                </a:solidFill>
                <a:prstDash val="solid"/>
              </a:ln>
              <a:solidFill>
                <a:srgbClr val="FFFFFF"/>
              </a:solidFill>
              <a:effectLst>
                <a:outerShdw blurRad="38100" dist="22860" dir="5400000" algn="tl" rotWithShape="0">
                  <a:srgbClr val="000000">
                    <a:alpha val="30000"/>
                  </a:srgb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339557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68DB31-7C97-582E-A14D-7025DDF88EF4}"/>
              </a:ext>
            </a:extLst>
          </p:cNvPr>
          <p:cNvSpPr>
            <a:spLocks noGrp="1"/>
          </p:cNvSpPr>
          <p:nvPr>
            <p:ph type="ctrTitle"/>
          </p:nvPr>
        </p:nvSpPr>
        <p:spPr>
          <a:xfrm>
            <a:off x="6574587" y="1243962"/>
            <a:ext cx="4805996" cy="1297115"/>
          </a:xfrm>
        </p:spPr>
        <p:txBody>
          <a:bodyPr anchor="t">
            <a:normAutofit/>
          </a:bodyPr>
          <a:lstStyle/>
          <a:p>
            <a:pPr algn="l"/>
            <a:r>
              <a:rPr lang="en-US" sz="4000" b="1" dirty="0">
                <a:solidFill>
                  <a:schemeClr val="tx2"/>
                </a:solidFill>
                <a:latin typeface="Ink Free" panose="03080402000500000000" pitchFamily="66" charset="0"/>
              </a:rPr>
              <a:t>Student Designed Workouts</a:t>
            </a:r>
          </a:p>
        </p:txBody>
      </p:sp>
      <p:sp>
        <p:nvSpPr>
          <p:cNvPr id="3" name="Subtitle 2">
            <a:extLst>
              <a:ext uri="{FF2B5EF4-FFF2-40B4-BE49-F238E27FC236}">
                <a16:creationId xmlns:a16="http://schemas.microsoft.com/office/drawing/2014/main" id="{5D1F4D17-8C43-CFE0-0BD5-BFE0E0CB5B9B}"/>
              </a:ext>
            </a:extLst>
          </p:cNvPr>
          <p:cNvSpPr>
            <a:spLocks noGrp="1"/>
          </p:cNvSpPr>
          <p:nvPr>
            <p:ph type="subTitle" idx="1"/>
          </p:nvPr>
        </p:nvSpPr>
        <p:spPr>
          <a:xfrm>
            <a:off x="6637014" y="2541077"/>
            <a:ext cx="4805691" cy="1132840"/>
          </a:xfrm>
        </p:spPr>
        <p:txBody>
          <a:bodyPr anchor="b">
            <a:normAutofit fontScale="77500" lnSpcReduction="20000"/>
          </a:bodyPr>
          <a:lstStyle/>
          <a:p>
            <a:pPr algn="l"/>
            <a:r>
              <a:rPr lang="en-US" sz="1900" dirty="0">
                <a:solidFill>
                  <a:schemeClr val="tx2"/>
                </a:solidFill>
              </a:rPr>
              <a:t>Ron Trainum, Toano Middle School</a:t>
            </a:r>
          </a:p>
          <a:p>
            <a:pPr algn="l"/>
            <a:r>
              <a:rPr lang="en-US" sz="1900" dirty="0">
                <a:solidFill>
                  <a:schemeClr val="tx2"/>
                </a:solidFill>
              </a:rPr>
              <a:t>Williamsburg-James City County Public Schools</a:t>
            </a:r>
          </a:p>
          <a:p>
            <a:pPr algn="l"/>
            <a:r>
              <a:rPr lang="en-US" sz="1900" dirty="0">
                <a:solidFill>
                  <a:schemeClr val="tx2"/>
                </a:solidFill>
                <a:hlinkClick r:id="rId2"/>
              </a:rPr>
              <a:t>Ronald.Trainum@wjccschools.org</a:t>
            </a:r>
            <a:endParaRPr lang="en-US" sz="1900" dirty="0">
              <a:solidFill>
                <a:schemeClr val="tx2"/>
              </a:solidFill>
            </a:endParaRPr>
          </a:p>
          <a:p>
            <a:pPr algn="l"/>
            <a:r>
              <a:rPr lang="en-US" sz="1900" b="1" dirty="0">
                <a:solidFill>
                  <a:schemeClr val="tx2"/>
                </a:solidFill>
              </a:rPr>
              <a:t>Twitter:</a:t>
            </a:r>
            <a:r>
              <a:rPr lang="en-US" sz="1900" dirty="0">
                <a:solidFill>
                  <a:schemeClr val="tx2"/>
                </a:solidFill>
              </a:rPr>
              <a:t> @rtrainum1</a:t>
            </a:r>
          </a:p>
        </p:txBody>
      </p:sp>
      <p:pic>
        <p:nvPicPr>
          <p:cNvPr id="7" name="Graphic 6" descr="Dumbbell">
            <a:extLst>
              <a:ext uri="{FF2B5EF4-FFF2-40B4-BE49-F238E27FC236}">
                <a16:creationId xmlns:a16="http://schemas.microsoft.com/office/drawing/2014/main" id="{CC9B711A-3EA3-2F7B-E384-F7ED152BE5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descr="Text, whiteboard&#10;&#10;Description automatically generated">
            <a:extLst>
              <a:ext uri="{FF2B5EF4-FFF2-40B4-BE49-F238E27FC236}">
                <a16:creationId xmlns:a16="http://schemas.microsoft.com/office/drawing/2014/main" id="{8AA40DFF-7657-8121-BA44-B59F911E9C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1937" y="3426022"/>
            <a:ext cx="8125" cy="5956"/>
          </a:xfrm>
          <a:prstGeom prst="rect">
            <a:avLst/>
          </a:prstGeom>
        </p:spPr>
      </p:pic>
      <p:pic>
        <p:nvPicPr>
          <p:cNvPr id="4" name="Picture 3">
            <a:extLst>
              <a:ext uri="{FF2B5EF4-FFF2-40B4-BE49-F238E27FC236}">
                <a16:creationId xmlns:a16="http://schemas.microsoft.com/office/drawing/2014/main" id="{F76AC75C-8C6E-A63A-020C-CCBF41F524FB}"/>
              </a:ext>
            </a:extLst>
          </p:cNvPr>
          <p:cNvPicPr>
            <a:picLocks noChangeAspect="1"/>
          </p:cNvPicPr>
          <p:nvPr/>
        </p:nvPicPr>
        <p:blipFill>
          <a:blip r:embed="rId6"/>
          <a:stretch>
            <a:fillRect/>
          </a:stretch>
        </p:blipFill>
        <p:spPr>
          <a:xfrm>
            <a:off x="7381875" y="3761378"/>
            <a:ext cx="2857500" cy="2857500"/>
          </a:xfrm>
          <a:prstGeom prst="rect">
            <a:avLst/>
          </a:prstGeom>
        </p:spPr>
      </p:pic>
    </p:spTree>
    <p:extLst>
      <p:ext uri="{BB962C8B-B14F-4D97-AF65-F5344CB8AC3E}">
        <p14:creationId xmlns:p14="http://schemas.microsoft.com/office/powerpoint/2010/main" val="16449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2000"/>
                                  </p:stCondLst>
                                  <p:iterate type="lt">
                                    <p:tmPct val="10000"/>
                                  </p:iterate>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4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200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4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200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4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B5C57-5AA2-ED0E-A2AE-25137ECA83F1}"/>
              </a:ext>
            </a:extLst>
          </p:cNvPr>
          <p:cNvSpPr>
            <a:spLocks noGrp="1"/>
          </p:cNvSpPr>
          <p:nvPr>
            <p:ph type="title"/>
          </p:nvPr>
        </p:nvSpPr>
        <p:spPr>
          <a:xfrm>
            <a:off x="838200" y="122237"/>
            <a:ext cx="10515600" cy="1039813"/>
          </a:xfrm>
        </p:spPr>
        <p:txBody>
          <a:bodyPr/>
          <a:lstStyle/>
          <a:p>
            <a:r>
              <a:rPr lang="en-US" b="1">
                <a:latin typeface="Grotesque" panose="020B0604020202020204" pitchFamily="34" charset="0"/>
              </a:rPr>
              <a:t>What? Why?</a:t>
            </a:r>
            <a:endParaRPr lang="en-US" b="1" dirty="0">
              <a:latin typeface="Grotesque" panose="020B0604020202020204" pitchFamily="34" charset="0"/>
            </a:endParaRPr>
          </a:p>
        </p:txBody>
      </p:sp>
      <p:graphicFrame>
        <p:nvGraphicFramePr>
          <p:cNvPr id="7" name="Content Placeholder 2">
            <a:extLst>
              <a:ext uri="{FF2B5EF4-FFF2-40B4-BE49-F238E27FC236}">
                <a16:creationId xmlns:a16="http://schemas.microsoft.com/office/drawing/2014/main" id="{CF1B4E3D-F0FF-04F3-C405-97CE2FF840CF}"/>
              </a:ext>
            </a:extLst>
          </p:cNvPr>
          <p:cNvGraphicFramePr>
            <a:graphicFrameLocks noGrp="1"/>
          </p:cNvGraphicFramePr>
          <p:nvPr>
            <p:ph idx="1"/>
            <p:extLst>
              <p:ext uri="{D42A27DB-BD31-4B8C-83A1-F6EECF244321}">
                <p14:modId xmlns:p14="http://schemas.microsoft.com/office/powerpoint/2010/main" val="3151663843"/>
              </p:ext>
            </p:extLst>
          </p:nvPr>
        </p:nvGraphicFramePr>
        <p:xfrm>
          <a:off x="533400" y="1162050"/>
          <a:ext cx="11439525" cy="5573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Text&#10;&#10;Description automatically generated">
            <a:extLst>
              <a:ext uri="{FF2B5EF4-FFF2-40B4-BE49-F238E27FC236}">
                <a16:creationId xmlns:a16="http://schemas.microsoft.com/office/drawing/2014/main" id="{90E0A66E-564E-B316-5D91-434FEEFC251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17234" y="301624"/>
            <a:ext cx="4749791" cy="683895"/>
          </a:xfrm>
          <a:prstGeom prst="rect">
            <a:avLst/>
          </a:prstGeom>
        </p:spPr>
      </p:pic>
    </p:spTree>
    <p:extLst>
      <p:ext uri="{BB962C8B-B14F-4D97-AF65-F5344CB8AC3E}">
        <p14:creationId xmlns:p14="http://schemas.microsoft.com/office/powerpoint/2010/main" val="386693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57A916-FDD1-44A1-A7A1-70009FD6B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B874C19-9B23-4B12-823E-D67615A9B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743949" cy="6858000"/>
          </a:xfrm>
          <a:custGeom>
            <a:avLst/>
            <a:gdLst>
              <a:gd name="connsiteX0" fmla="*/ 956085 w 7743949"/>
              <a:gd name="connsiteY0" fmla="*/ 2071857 h 6858000"/>
              <a:gd name="connsiteX1" fmla="*/ 4999548 w 7743949"/>
              <a:gd name="connsiteY1" fmla="*/ 2071857 h 6858000"/>
              <a:gd name="connsiteX2" fmla="*/ 5619604 w 7743949"/>
              <a:gd name="connsiteY2" fmla="*/ 2437296 h 6858000"/>
              <a:gd name="connsiteX3" fmla="*/ 7645701 w 7743949"/>
              <a:gd name="connsiteY3" fmla="*/ 5926372 h 6858000"/>
              <a:gd name="connsiteX4" fmla="*/ 7645701 w 7743949"/>
              <a:gd name="connsiteY4" fmla="*/ 6639850 h 6858000"/>
              <a:gd name="connsiteX5" fmla="*/ 7538856 w 7743949"/>
              <a:gd name="connsiteY5" fmla="*/ 6823844 h 6858000"/>
              <a:gd name="connsiteX6" fmla="*/ 7519022 w 7743949"/>
              <a:gd name="connsiteY6" fmla="*/ 6858000 h 6858000"/>
              <a:gd name="connsiteX7" fmla="*/ 0 w 7743949"/>
              <a:gd name="connsiteY7" fmla="*/ 6858000 h 6858000"/>
              <a:gd name="connsiteX8" fmla="*/ 0 w 7743949"/>
              <a:gd name="connsiteY8" fmla="*/ 3003362 h 6858000"/>
              <a:gd name="connsiteX9" fmla="*/ 144017 w 7743949"/>
              <a:gd name="connsiteY9" fmla="*/ 2754282 h 6858000"/>
              <a:gd name="connsiteX10" fmla="*/ 327296 w 7743949"/>
              <a:gd name="connsiteY10" fmla="*/ 2437296 h 6858000"/>
              <a:gd name="connsiteX11" fmla="*/ 956085 w 7743949"/>
              <a:gd name="connsiteY11" fmla="*/ 2071857 h 6858000"/>
              <a:gd name="connsiteX12" fmla="*/ 6281397 w 7743949"/>
              <a:gd name="connsiteY12" fmla="*/ 1163923 h 6858000"/>
              <a:gd name="connsiteX13" fmla="*/ 7148441 w 7743949"/>
              <a:gd name="connsiteY13" fmla="*/ 1163923 h 6858000"/>
              <a:gd name="connsiteX14" fmla="*/ 7281401 w 7743949"/>
              <a:gd name="connsiteY14" fmla="*/ 1242285 h 6858000"/>
              <a:gd name="connsiteX15" fmla="*/ 7715859 w 7743949"/>
              <a:gd name="connsiteY15" fmla="*/ 1990451 h 6858000"/>
              <a:gd name="connsiteX16" fmla="*/ 7715859 w 7743949"/>
              <a:gd name="connsiteY16" fmla="*/ 2143443 h 6858000"/>
              <a:gd name="connsiteX17" fmla="*/ 7281401 w 7743949"/>
              <a:gd name="connsiteY17" fmla="*/ 2891610 h 6858000"/>
              <a:gd name="connsiteX18" fmla="*/ 7148441 w 7743949"/>
              <a:gd name="connsiteY18" fmla="*/ 2969971 h 6858000"/>
              <a:gd name="connsiteX19" fmla="*/ 6281397 w 7743949"/>
              <a:gd name="connsiteY19" fmla="*/ 2969971 h 6858000"/>
              <a:gd name="connsiteX20" fmla="*/ 6146565 w 7743949"/>
              <a:gd name="connsiteY20" fmla="*/ 2891610 h 6858000"/>
              <a:gd name="connsiteX21" fmla="*/ 5713979 w 7743949"/>
              <a:gd name="connsiteY21" fmla="*/ 2143443 h 6858000"/>
              <a:gd name="connsiteX22" fmla="*/ 5713979 w 7743949"/>
              <a:gd name="connsiteY22" fmla="*/ 1990451 h 6858000"/>
              <a:gd name="connsiteX23" fmla="*/ 6146565 w 7743949"/>
              <a:gd name="connsiteY23" fmla="*/ 1242285 h 6858000"/>
              <a:gd name="connsiteX24" fmla="*/ 6281397 w 7743949"/>
              <a:gd name="connsiteY24" fmla="*/ 1163923 h 6858000"/>
              <a:gd name="connsiteX25" fmla="*/ 0 w 7743949"/>
              <a:gd name="connsiteY25" fmla="*/ 0 h 6858000"/>
              <a:gd name="connsiteX26" fmla="*/ 6600525 w 7743949"/>
              <a:gd name="connsiteY26" fmla="*/ 0 h 6858000"/>
              <a:gd name="connsiteX27" fmla="*/ 6486618 w 7743949"/>
              <a:gd name="connsiteY27" fmla="*/ 196155 h 6858000"/>
              <a:gd name="connsiteX28" fmla="*/ 5677553 w 7743949"/>
              <a:gd name="connsiteY28" fmla="*/ 1589421 h 6858000"/>
              <a:gd name="connsiteX29" fmla="*/ 5057496 w 7743949"/>
              <a:gd name="connsiteY29" fmla="*/ 1954861 h 6858000"/>
              <a:gd name="connsiteX30" fmla="*/ 1014033 w 7743949"/>
              <a:gd name="connsiteY30" fmla="*/ 1954861 h 6858000"/>
              <a:gd name="connsiteX31" fmla="*/ 385244 w 7743949"/>
              <a:gd name="connsiteY31" fmla="*/ 1589421 h 6858000"/>
              <a:gd name="connsiteX32" fmla="*/ 69234 w 7743949"/>
              <a:gd name="connsiteY32" fmla="*/ 1042874 h 6858000"/>
              <a:gd name="connsiteX33" fmla="*/ 0 w 7743949"/>
              <a:gd name="connsiteY33" fmla="*/ 923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743949" h="6858000">
                <a:moveTo>
                  <a:pt x="956085" y="2071857"/>
                </a:moveTo>
                <a:cubicBezTo>
                  <a:pt x="956085" y="2071857"/>
                  <a:pt x="956085" y="2071857"/>
                  <a:pt x="4999548" y="2071857"/>
                </a:cubicBezTo>
                <a:cubicBezTo>
                  <a:pt x="5252811" y="2071857"/>
                  <a:pt x="5497339" y="2211072"/>
                  <a:pt x="5619604" y="2437296"/>
                </a:cubicBezTo>
                <a:cubicBezTo>
                  <a:pt x="5619604" y="2437296"/>
                  <a:pt x="5619604" y="2437296"/>
                  <a:pt x="7645701" y="5926372"/>
                </a:cubicBezTo>
                <a:cubicBezTo>
                  <a:pt x="7776699" y="6143896"/>
                  <a:pt x="7776699" y="6422327"/>
                  <a:pt x="7645701" y="6639850"/>
                </a:cubicBezTo>
                <a:cubicBezTo>
                  <a:pt x="7645701" y="6639850"/>
                  <a:pt x="7645701" y="6639850"/>
                  <a:pt x="7538856" y="6823844"/>
                </a:cubicBezTo>
                <a:lnTo>
                  <a:pt x="7519022" y="6858000"/>
                </a:lnTo>
                <a:lnTo>
                  <a:pt x="0" y="6858000"/>
                </a:lnTo>
                <a:lnTo>
                  <a:pt x="0" y="3003362"/>
                </a:lnTo>
                <a:lnTo>
                  <a:pt x="144017" y="2754282"/>
                </a:lnTo>
                <a:cubicBezTo>
                  <a:pt x="203181" y="2651956"/>
                  <a:pt x="264254" y="2546330"/>
                  <a:pt x="327296" y="2437296"/>
                </a:cubicBezTo>
                <a:cubicBezTo>
                  <a:pt x="458294" y="2211072"/>
                  <a:pt x="694090" y="2071857"/>
                  <a:pt x="956085" y="2071857"/>
                </a:cubicBezTo>
                <a:close/>
                <a:moveTo>
                  <a:pt x="6281397" y="1163923"/>
                </a:moveTo>
                <a:cubicBezTo>
                  <a:pt x="6281397" y="1163923"/>
                  <a:pt x="6281397" y="1163923"/>
                  <a:pt x="7148441" y="1163923"/>
                </a:cubicBezTo>
                <a:cubicBezTo>
                  <a:pt x="7202749" y="1163923"/>
                  <a:pt x="7255183" y="1193775"/>
                  <a:pt x="7281401" y="1242285"/>
                </a:cubicBezTo>
                <a:cubicBezTo>
                  <a:pt x="7281401" y="1242285"/>
                  <a:pt x="7281401" y="1242285"/>
                  <a:pt x="7715859" y="1990451"/>
                </a:cubicBezTo>
                <a:cubicBezTo>
                  <a:pt x="7743949" y="2037095"/>
                  <a:pt x="7743949" y="2096799"/>
                  <a:pt x="7715859" y="2143443"/>
                </a:cubicBezTo>
                <a:cubicBezTo>
                  <a:pt x="7715859" y="2143443"/>
                  <a:pt x="7715859" y="2143443"/>
                  <a:pt x="7281401" y="2891610"/>
                </a:cubicBezTo>
                <a:cubicBezTo>
                  <a:pt x="7255183" y="2940119"/>
                  <a:pt x="7202749" y="2969971"/>
                  <a:pt x="7148441" y="2969971"/>
                </a:cubicBezTo>
                <a:cubicBezTo>
                  <a:pt x="7148441" y="2969971"/>
                  <a:pt x="7148441" y="2969971"/>
                  <a:pt x="6281397" y="2969971"/>
                </a:cubicBezTo>
                <a:cubicBezTo>
                  <a:pt x="6225217" y="2969971"/>
                  <a:pt x="6174655" y="2940119"/>
                  <a:pt x="6146565" y="2891610"/>
                </a:cubicBezTo>
                <a:cubicBezTo>
                  <a:pt x="6146565" y="2891610"/>
                  <a:pt x="6146565" y="2891610"/>
                  <a:pt x="5713979" y="2143443"/>
                </a:cubicBezTo>
                <a:cubicBezTo>
                  <a:pt x="5685889" y="2096799"/>
                  <a:pt x="5685889" y="2037095"/>
                  <a:pt x="5713979" y="1990451"/>
                </a:cubicBezTo>
                <a:cubicBezTo>
                  <a:pt x="5713979" y="1990451"/>
                  <a:pt x="5713979" y="1990451"/>
                  <a:pt x="6146565" y="1242285"/>
                </a:cubicBezTo>
                <a:cubicBezTo>
                  <a:pt x="6174655" y="1193775"/>
                  <a:pt x="6225217" y="1163923"/>
                  <a:pt x="6281397" y="1163923"/>
                </a:cubicBezTo>
                <a:close/>
                <a:moveTo>
                  <a:pt x="0" y="0"/>
                </a:moveTo>
                <a:lnTo>
                  <a:pt x="6600525" y="0"/>
                </a:lnTo>
                <a:lnTo>
                  <a:pt x="6486618" y="196155"/>
                </a:lnTo>
                <a:cubicBezTo>
                  <a:pt x="6261242" y="584267"/>
                  <a:pt x="5994130" y="1044253"/>
                  <a:pt x="5677553" y="1589421"/>
                </a:cubicBezTo>
                <a:cubicBezTo>
                  <a:pt x="5555288" y="1815646"/>
                  <a:pt x="5310759" y="1954861"/>
                  <a:pt x="5057496" y="1954861"/>
                </a:cubicBezTo>
                <a:cubicBezTo>
                  <a:pt x="5057496" y="1954861"/>
                  <a:pt x="5057496" y="1954861"/>
                  <a:pt x="1014033" y="1954861"/>
                </a:cubicBezTo>
                <a:cubicBezTo>
                  <a:pt x="752038" y="1954861"/>
                  <a:pt x="516243" y="1815646"/>
                  <a:pt x="385244" y="1589421"/>
                </a:cubicBezTo>
                <a:cubicBezTo>
                  <a:pt x="385244" y="1589421"/>
                  <a:pt x="385244" y="1589421"/>
                  <a:pt x="69234" y="1042874"/>
                </a:cubicBezTo>
                <a:lnTo>
                  <a:pt x="0" y="9231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E56C7FA-E7B7-D454-3B45-F45C0AF5557E}"/>
              </a:ext>
            </a:extLst>
          </p:cNvPr>
          <p:cNvSpPr>
            <a:spLocks noGrp="1"/>
          </p:cNvSpPr>
          <p:nvPr>
            <p:ph type="title"/>
          </p:nvPr>
        </p:nvSpPr>
        <p:spPr>
          <a:xfrm>
            <a:off x="756744" y="349858"/>
            <a:ext cx="4761461" cy="1351722"/>
          </a:xfrm>
        </p:spPr>
        <p:txBody>
          <a:bodyPr anchor="ctr">
            <a:normAutofit/>
          </a:bodyPr>
          <a:lstStyle/>
          <a:p>
            <a:r>
              <a:rPr lang="en-US" b="1" dirty="0">
                <a:solidFill>
                  <a:schemeClr val="bg1"/>
                </a:solidFill>
                <a:latin typeface="Grotesque" panose="020B0504020202020204" pitchFamily="34" charset="0"/>
              </a:rPr>
              <a:t>How?</a:t>
            </a:r>
          </a:p>
        </p:txBody>
      </p:sp>
      <p:sp>
        <p:nvSpPr>
          <p:cNvPr id="11" name="Content Placeholder 2">
            <a:extLst>
              <a:ext uri="{FF2B5EF4-FFF2-40B4-BE49-F238E27FC236}">
                <a16:creationId xmlns:a16="http://schemas.microsoft.com/office/drawing/2014/main" id="{14901A03-912B-451A-22CA-FD94ADD5BCF3}"/>
              </a:ext>
            </a:extLst>
          </p:cNvPr>
          <p:cNvSpPr>
            <a:spLocks noGrp="1"/>
          </p:cNvSpPr>
          <p:nvPr>
            <p:ph idx="1"/>
          </p:nvPr>
        </p:nvSpPr>
        <p:spPr>
          <a:xfrm>
            <a:off x="756746" y="2571750"/>
            <a:ext cx="4666592" cy="3595719"/>
          </a:xfrm>
        </p:spPr>
        <p:txBody>
          <a:bodyPr>
            <a:normAutofit lnSpcReduction="10000"/>
          </a:bodyPr>
          <a:lstStyle/>
          <a:p>
            <a:r>
              <a:rPr lang="en-US" sz="1700" dirty="0">
                <a:solidFill>
                  <a:schemeClr val="bg1"/>
                </a:solidFill>
              </a:rPr>
              <a:t>Create lessons and activities that provide students skills needed to develop personal fitness plans. </a:t>
            </a:r>
          </a:p>
          <a:p>
            <a:r>
              <a:rPr lang="en-US" sz="1700" dirty="0">
                <a:solidFill>
                  <a:schemeClr val="bg1"/>
                </a:solidFill>
              </a:rPr>
              <a:t>Key focusses: </a:t>
            </a:r>
          </a:p>
          <a:p>
            <a:pPr lvl="1"/>
            <a:r>
              <a:rPr lang="en-US" sz="1700" dirty="0">
                <a:solidFill>
                  <a:schemeClr val="bg1"/>
                </a:solidFill>
              </a:rPr>
              <a:t>Focused on 3 main areas: Upper body, core, lower body</a:t>
            </a:r>
          </a:p>
          <a:p>
            <a:pPr lvl="1"/>
            <a:r>
              <a:rPr lang="en-US" sz="1700" dirty="0">
                <a:solidFill>
                  <a:schemeClr val="bg1"/>
                </a:solidFill>
              </a:rPr>
              <a:t>Applying FITT Principle</a:t>
            </a:r>
          </a:p>
          <a:p>
            <a:pPr lvl="1"/>
            <a:r>
              <a:rPr lang="en-US" sz="1700" dirty="0">
                <a:solidFill>
                  <a:schemeClr val="bg1"/>
                </a:solidFill>
              </a:rPr>
              <a:t>Learning techniques and exercise safety including equipment use. </a:t>
            </a:r>
          </a:p>
          <a:p>
            <a:pPr lvl="1"/>
            <a:r>
              <a:rPr lang="en-US" sz="1700" dirty="0">
                <a:solidFill>
                  <a:schemeClr val="bg1"/>
                </a:solidFill>
              </a:rPr>
              <a:t>Provide modifications as part of instruction from the start of the year. </a:t>
            </a:r>
          </a:p>
          <a:p>
            <a:r>
              <a:rPr lang="en-US" sz="1700" dirty="0">
                <a:solidFill>
                  <a:schemeClr val="bg1"/>
                </a:solidFill>
              </a:rPr>
              <a:t>Key Vocabulary: repetitions, sets, resistance, body weight, frequency, intensity, time, type.</a:t>
            </a:r>
          </a:p>
          <a:p>
            <a:endParaRPr lang="en-US" sz="1700" dirty="0">
              <a:solidFill>
                <a:schemeClr val="bg1"/>
              </a:solidFill>
            </a:endParaRPr>
          </a:p>
        </p:txBody>
      </p:sp>
      <p:pic>
        <p:nvPicPr>
          <p:cNvPr id="5" name="Picture 4" descr="A picture containing dark, light, night sky&#10;&#10;Description automatically generated">
            <a:extLst>
              <a:ext uri="{FF2B5EF4-FFF2-40B4-BE49-F238E27FC236}">
                <a16:creationId xmlns:a16="http://schemas.microsoft.com/office/drawing/2014/main" id="{B5A72B63-9E48-A47F-102F-B658DC60DF1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919640" y="1133221"/>
            <a:ext cx="1692472" cy="4115435"/>
          </a:xfrm>
          <a:prstGeom prst="rect">
            <a:avLst/>
          </a:prstGeom>
        </p:spPr>
      </p:pic>
    </p:spTree>
    <p:extLst>
      <p:ext uri="{BB962C8B-B14F-4D97-AF65-F5344CB8AC3E}">
        <p14:creationId xmlns:p14="http://schemas.microsoft.com/office/powerpoint/2010/main" val="321847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47452" y="1007166"/>
            <a:ext cx="5684622" cy="850414"/>
          </a:xfrm>
        </p:spPr>
        <p:txBody>
          <a:bodyPr>
            <a:normAutofit fontScale="90000"/>
          </a:bodyPr>
          <a:lstStyle/>
          <a:p>
            <a:r>
              <a:rPr lang="en-US" b="1">
                <a:solidFill>
                  <a:schemeClr val="bg1"/>
                </a:solidFill>
                <a:latin typeface="Britannic Bold" panose="020B0903060703020204" pitchFamily="34" charset="0"/>
              </a:rPr>
              <a:t>Fitness Spelling</a:t>
            </a:r>
            <a:br>
              <a:rPr lang="en-US" b="1">
                <a:solidFill>
                  <a:schemeClr val="bg1"/>
                </a:solidFill>
                <a:latin typeface="Britannic Bold" panose="020B0903060703020204" pitchFamily="34" charset="0"/>
              </a:rPr>
            </a:br>
            <a:r>
              <a:rPr lang="en-US" sz="3100" b="1">
                <a:solidFill>
                  <a:schemeClr val="accent2"/>
                </a:solidFill>
                <a:latin typeface="Britannic Bold" panose="020B0903060703020204" pitchFamily="34" charset="0"/>
              </a:rPr>
              <a:t>Complete </a:t>
            </a:r>
            <a:r>
              <a:rPr lang="en-US" sz="3100" b="1">
                <a:solidFill>
                  <a:schemeClr val="accent2"/>
                </a:solidFill>
              </a:rPr>
              <a:t>the following until you spell the assigned word or phrase. </a:t>
            </a:r>
            <a:endParaRPr lang="en-US" sz="3100" b="1" dirty="0">
              <a:solidFill>
                <a:schemeClr val="accent2"/>
              </a:solidFill>
            </a:endParaRPr>
          </a:p>
        </p:txBody>
      </p:sp>
      <p:sp>
        <p:nvSpPr>
          <p:cNvPr id="3" name="Subtitle 2"/>
          <p:cNvSpPr>
            <a:spLocks noGrp="1"/>
          </p:cNvSpPr>
          <p:nvPr>
            <p:ph type="subTitle" idx="1"/>
          </p:nvPr>
        </p:nvSpPr>
        <p:spPr>
          <a:xfrm>
            <a:off x="370615" y="2115729"/>
            <a:ext cx="11821385" cy="4742271"/>
          </a:xfrm>
        </p:spPr>
        <p:txBody>
          <a:bodyPr numCol="3">
            <a:noAutofit/>
          </a:bodyPr>
          <a:lstStyle/>
          <a:p>
            <a:pPr algn="l"/>
            <a:r>
              <a:rPr lang="en-US" sz="2600" b="1" dirty="0">
                <a:solidFill>
                  <a:schemeClr val="accent2">
                    <a:lumMod val="60000"/>
                    <a:lumOff val="40000"/>
                  </a:schemeClr>
                </a:solidFill>
              </a:rPr>
              <a:t>A – 25 Jumping Jacks</a:t>
            </a:r>
          </a:p>
          <a:p>
            <a:pPr algn="l"/>
            <a:r>
              <a:rPr lang="en-US" sz="2600" b="1" dirty="0">
                <a:solidFill>
                  <a:schemeClr val="accent2">
                    <a:lumMod val="60000"/>
                    <a:lumOff val="40000"/>
                  </a:schemeClr>
                </a:solidFill>
              </a:rPr>
              <a:t>B – 20 crunches</a:t>
            </a:r>
          </a:p>
          <a:p>
            <a:pPr algn="l"/>
            <a:r>
              <a:rPr lang="en-US" sz="2600" b="1" dirty="0">
                <a:solidFill>
                  <a:schemeClr val="accent2">
                    <a:lumMod val="60000"/>
                    <a:lumOff val="40000"/>
                  </a:schemeClr>
                </a:solidFill>
              </a:rPr>
              <a:t>C – 20 squats</a:t>
            </a:r>
          </a:p>
          <a:p>
            <a:pPr algn="l"/>
            <a:r>
              <a:rPr lang="en-US" sz="2600" b="1" dirty="0">
                <a:solidFill>
                  <a:schemeClr val="accent2">
                    <a:lumMod val="60000"/>
                    <a:lumOff val="40000"/>
                  </a:schemeClr>
                </a:solidFill>
              </a:rPr>
              <a:t>D – 15 Push ups</a:t>
            </a:r>
          </a:p>
          <a:p>
            <a:pPr algn="l"/>
            <a:r>
              <a:rPr lang="en-US" sz="2600" b="1" dirty="0">
                <a:solidFill>
                  <a:schemeClr val="accent2">
                    <a:lumMod val="60000"/>
                    <a:lumOff val="40000"/>
                  </a:schemeClr>
                </a:solidFill>
              </a:rPr>
              <a:t>E – 15 Mountain Climbers</a:t>
            </a:r>
          </a:p>
          <a:p>
            <a:pPr algn="l"/>
            <a:r>
              <a:rPr lang="en-US" sz="2600" b="1" dirty="0">
                <a:solidFill>
                  <a:schemeClr val="accent2">
                    <a:lumMod val="60000"/>
                    <a:lumOff val="40000"/>
                  </a:schemeClr>
                </a:solidFill>
              </a:rPr>
              <a:t>F – 10 Plank Jacks</a:t>
            </a:r>
          </a:p>
          <a:p>
            <a:pPr algn="l"/>
            <a:r>
              <a:rPr lang="en-US" sz="2600" b="1" dirty="0">
                <a:solidFill>
                  <a:schemeClr val="accent2">
                    <a:lumMod val="60000"/>
                    <a:lumOff val="40000"/>
                  </a:schemeClr>
                </a:solidFill>
              </a:rPr>
              <a:t>G –30 count wall sit</a:t>
            </a:r>
          </a:p>
          <a:p>
            <a:pPr algn="l"/>
            <a:r>
              <a:rPr lang="en-US" sz="2600" b="1" dirty="0">
                <a:solidFill>
                  <a:schemeClr val="accent2">
                    <a:lumMod val="60000"/>
                    <a:lumOff val="40000"/>
                  </a:schemeClr>
                </a:solidFill>
              </a:rPr>
              <a:t>H – 20 oblique crunches</a:t>
            </a:r>
          </a:p>
          <a:p>
            <a:pPr algn="l"/>
            <a:r>
              <a:rPr lang="en-US" sz="2600" b="1" dirty="0">
                <a:solidFill>
                  <a:schemeClr val="accent2">
                    <a:lumMod val="60000"/>
                    <a:lumOff val="40000"/>
                  </a:schemeClr>
                </a:solidFill>
              </a:rPr>
              <a:t>I – 15 Rocket Blasters</a:t>
            </a:r>
          </a:p>
          <a:p>
            <a:pPr algn="l"/>
            <a:r>
              <a:rPr lang="en-US" sz="2600" b="1" dirty="0">
                <a:solidFill>
                  <a:schemeClr val="accent2">
                    <a:lumMod val="60000"/>
                    <a:lumOff val="40000"/>
                  </a:schemeClr>
                </a:solidFill>
              </a:rPr>
              <a:t>J – 15 wide arm push ups</a:t>
            </a:r>
          </a:p>
          <a:p>
            <a:pPr algn="l"/>
            <a:r>
              <a:rPr lang="en-US" sz="2600" b="1" dirty="0">
                <a:solidFill>
                  <a:schemeClr val="accent2">
                    <a:lumMod val="60000"/>
                    <a:lumOff val="40000"/>
                  </a:schemeClr>
                </a:solidFill>
              </a:rPr>
              <a:t>K – 30 second Wall Sit</a:t>
            </a:r>
          </a:p>
          <a:p>
            <a:pPr algn="l"/>
            <a:r>
              <a:rPr lang="en-US" sz="2600" b="1" dirty="0">
                <a:solidFill>
                  <a:schemeClr val="accent2">
                    <a:lumMod val="60000"/>
                    <a:lumOff val="40000"/>
                  </a:schemeClr>
                </a:solidFill>
              </a:rPr>
              <a:t>L – 15 plank leg raises</a:t>
            </a:r>
          </a:p>
          <a:p>
            <a:pPr algn="l"/>
            <a:r>
              <a:rPr lang="en-US" sz="2600" b="1" dirty="0">
                <a:solidFill>
                  <a:schemeClr val="accent2">
                    <a:lumMod val="60000"/>
                    <a:lumOff val="40000"/>
                  </a:schemeClr>
                </a:solidFill>
              </a:rPr>
              <a:t>M – 25 seal jacks</a:t>
            </a:r>
          </a:p>
          <a:p>
            <a:pPr algn="l"/>
            <a:r>
              <a:rPr lang="en-US" sz="2600" b="1" dirty="0">
                <a:solidFill>
                  <a:schemeClr val="accent2">
                    <a:lumMod val="60000"/>
                    <a:lumOff val="40000"/>
                  </a:schemeClr>
                </a:solidFill>
              </a:rPr>
              <a:t>N – 20 waves</a:t>
            </a:r>
          </a:p>
          <a:p>
            <a:pPr algn="l"/>
            <a:r>
              <a:rPr lang="en-US" sz="2600" b="1" dirty="0">
                <a:solidFill>
                  <a:schemeClr val="accent2">
                    <a:lumMod val="60000"/>
                    <a:lumOff val="40000"/>
                  </a:schemeClr>
                </a:solidFill>
              </a:rPr>
              <a:t>O – 15 side squats</a:t>
            </a:r>
          </a:p>
          <a:p>
            <a:pPr algn="l"/>
            <a:r>
              <a:rPr lang="en-US" sz="2600" b="1" dirty="0">
                <a:solidFill>
                  <a:schemeClr val="accent2">
                    <a:lumMod val="60000"/>
                    <a:lumOff val="40000"/>
                  </a:schemeClr>
                </a:solidFill>
              </a:rPr>
              <a:t>P – 20 Seal Jacks</a:t>
            </a:r>
          </a:p>
          <a:p>
            <a:pPr algn="l"/>
            <a:r>
              <a:rPr lang="en-US" sz="2600" b="1" dirty="0">
                <a:solidFill>
                  <a:schemeClr val="accent2">
                    <a:lumMod val="60000"/>
                    <a:lumOff val="40000"/>
                  </a:schemeClr>
                </a:solidFill>
              </a:rPr>
              <a:t>Q – 5 squats</a:t>
            </a:r>
          </a:p>
          <a:p>
            <a:pPr algn="l"/>
            <a:r>
              <a:rPr lang="en-US" sz="2600" b="1" dirty="0">
                <a:solidFill>
                  <a:schemeClr val="accent2">
                    <a:lumMod val="60000"/>
                    <a:lumOff val="40000"/>
                  </a:schemeClr>
                </a:solidFill>
              </a:rPr>
              <a:t>R – 15 Walking Planks</a:t>
            </a:r>
          </a:p>
          <a:p>
            <a:pPr algn="l"/>
            <a:r>
              <a:rPr lang="en-US" sz="2600" b="1" dirty="0">
                <a:solidFill>
                  <a:schemeClr val="accent2">
                    <a:lumMod val="60000"/>
                    <a:lumOff val="40000"/>
                  </a:schemeClr>
                </a:solidFill>
              </a:rPr>
              <a:t>S – 10 Offset Hand Push Ups</a:t>
            </a:r>
          </a:p>
          <a:p>
            <a:pPr algn="l"/>
            <a:r>
              <a:rPr lang="en-US" sz="2600" b="1" dirty="0">
                <a:solidFill>
                  <a:schemeClr val="accent2">
                    <a:lumMod val="60000"/>
                    <a:lumOff val="40000"/>
                  </a:schemeClr>
                </a:solidFill>
              </a:rPr>
              <a:t>T – 20 Reverse Crunches</a:t>
            </a:r>
          </a:p>
          <a:p>
            <a:pPr algn="l"/>
            <a:r>
              <a:rPr lang="en-US" sz="2600" b="1" dirty="0">
                <a:solidFill>
                  <a:schemeClr val="accent2">
                    <a:lumMod val="60000"/>
                    <a:lumOff val="40000"/>
                  </a:schemeClr>
                </a:solidFill>
              </a:rPr>
              <a:t>U – 30 count wall sit</a:t>
            </a:r>
          </a:p>
          <a:p>
            <a:pPr algn="l"/>
            <a:r>
              <a:rPr lang="en-US" sz="2600" b="1" dirty="0">
                <a:solidFill>
                  <a:schemeClr val="accent2">
                    <a:lumMod val="60000"/>
                    <a:lumOff val="40000"/>
                  </a:schemeClr>
                </a:solidFill>
              </a:rPr>
              <a:t>V – 15 plank downs</a:t>
            </a:r>
          </a:p>
          <a:p>
            <a:pPr algn="l"/>
            <a:r>
              <a:rPr lang="en-US" sz="2600" b="1" dirty="0">
                <a:solidFill>
                  <a:schemeClr val="accent2">
                    <a:lumMod val="60000"/>
                    <a:lumOff val="40000"/>
                  </a:schemeClr>
                </a:solidFill>
              </a:rPr>
              <a:t>W – 30 count plank</a:t>
            </a:r>
          </a:p>
          <a:p>
            <a:pPr algn="l"/>
            <a:r>
              <a:rPr lang="en-US" sz="2600" b="1" dirty="0">
                <a:solidFill>
                  <a:schemeClr val="accent2">
                    <a:lumMod val="60000"/>
                    <a:lumOff val="40000"/>
                  </a:schemeClr>
                </a:solidFill>
              </a:rPr>
              <a:t>X – 15 cross crawls</a:t>
            </a:r>
          </a:p>
          <a:p>
            <a:pPr algn="l"/>
            <a:r>
              <a:rPr lang="en-US" sz="2600" b="1" dirty="0">
                <a:solidFill>
                  <a:schemeClr val="accent2">
                    <a:lumMod val="60000"/>
                    <a:lumOff val="40000"/>
                  </a:schemeClr>
                </a:solidFill>
              </a:rPr>
              <a:t>Y – 30 crunches</a:t>
            </a:r>
          </a:p>
          <a:p>
            <a:pPr algn="l"/>
            <a:r>
              <a:rPr lang="en-US" sz="2600" b="1" dirty="0">
                <a:solidFill>
                  <a:schemeClr val="accent2">
                    <a:lumMod val="60000"/>
                    <a:lumOff val="40000"/>
                  </a:schemeClr>
                </a:solidFill>
              </a:rPr>
              <a:t>Z – 2 push ups</a:t>
            </a:r>
          </a:p>
          <a:p>
            <a:pPr algn="l"/>
            <a:endParaRPr lang="en-US" sz="2700" dirty="0"/>
          </a:p>
        </p:txBody>
      </p:sp>
      <p:sp>
        <p:nvSpPr>
          <p:cNvPr id="4" name="Rectangle: Rounded Corners 3">
            <a:extLst>
              <a:ext uri="{FF2B5EF4-FFF2-40B4-BE49-F238E27FC236}">
                <a16:creationId xmlns:a16="http://schemas.microsoft.com/office/drawing/2014/main" id="{89D04715-1362-0092-DF46-E181D0011942}"/>
              </a:ext>
            </a:extLst>
          </p:cNvPr>
          <p:cNvSpPr/>
          <p:nvPr/>
        </p:nvSpPr>
        <p:spPr>
          <a:xfrm>
            <a:off x="4238625" y="3562350"/>
            <a:ext cx="3105150" cy="447675"/>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652EAD79-6150-A248-D039-FD009951B44D}"/>
              </a:ext>
            </a:extLst>
          </p:cNvPr>
          <p:cNvSpPr/>
          <p:nvPr/>
        </p:nvSpPr>
        <p:spPr>
          <a:xfrm>
            <a:off x="4238625" y="3080363"/>
            <a:ext cx="3305175" cy="447675"/>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19D6C050-F4E2-163F-DADE-3D8C45921435}"/>
              </a:ext>
            </a:extLst>
          </p:cNvPr>
          <p:cNvSpPr/>
          <p:nvPr/>
        </p:nvSpPr>
        <p:spPr>
          <a:xfrm>
            <a:off x="370615" y="3057729"/>
            <a:ext cx="3105150" cy="447675"/>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4EDE32DD-0466-C6C9-F47F-753B3FF55BAF}"/>
              </a:ext>
            </a:extLst>
          </p:cNvPr>
          <p:cNvSpPr/>
          <p:nvPr/>
        </p:nvSpPr>
        <p:spPr>
          <a:xfrm>
            <a:off x="8173308" y="3057729"/>
            <a:ext cx="3105150" cy="447675"/>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FED847C4-C46E-DBB3-7184-1E188469501C}"/>
              </a:ext>
            </a:extLst>
          </p:cNvPr>
          <p:cNvSpPr/>
          <p:nvPr/>
        </p:nvSpPr>
        <p:spPr>
          <a:xfrm>
            <a:off x="8105774" y="2115729"/>
            <a:ext cx="4010025" cy="447675"/>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0DFE268-3EF9-4F8E-3946-8B4325F116F5}"/>
              </a:ext>
            </a:extLst>
          </p:cNvPr>
          <p:cNvSpPr/>
          <p:nvPr/>
        </p:nvSpPr>
        <p:spPr>
          <a:xfrm>
            <a:off x="342301" y="4010025"/>
            <a:ext cx="3724873" cy="447675"/>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6866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2E4ABDA3-DA64-B572-A95A-2B86D2C8F4F4}"/>
              </a:ext>
            </a:extLst>
          </p:cNvPr>
          <p:cNvSpPr>
            <a:spLocks noGrp="1"/>
          </p:cNvSpPr>
          <p:nvPr>
            <p:ph type="title"/>
          </p:nvPr>
        </p:nvSpPr>
        <p:spPr>
          <a:xfrm>
            <a:off x="1014141" y="1449428"/>
            <a:ext cx="3932030" cy="3956690"/>
          </a:xfrm>
        </p:spPr>
        <p:txBody>
          <a:bodyPr anchor="ctr">
            <a:normAutofit/>
          </a:bodyPr>
          <a:lstStyle/>
          <a:p>
            <a:r>
              <a:rPr lang="en-US" sz="7400" b="1" dirty="0">
                <a:solidFill>
                  <a:schemeClr val="bg1"/>
                </a:solidFill>
                <a:latin typeface="Euphemia" panose="020B0503040102020104" pitchFamily="34" charset="0"/>
              </a:rPr>
              <a:t>The 180 Workout</a:t>
            </a:r>
          </a:p>
        </p:txBody>
      </p:sp>
      <p:cxnSp>
        <p:nvCxnSpPr>
          <p:cNvPr id="16" name="Straight Connector 15">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C2FFB1F-40B6-03D6-E668-05722B634FB2}"/>
              </a:ext>
            </a:extLst>
          </p:cNvPr>
          <p:cNvSpPr>
            <a:spLocks noGrp="1"/>
          </p:cNvSpPr>
          <p:nvPr>
            <p:ph idx="1"/>
          </p:nvPr>
        </p:nvSpPr>
        <p:spPr>
          <a:xfrm>
            <a:off x="6096000" y="1108061"/>
            <a:ext cx="5008901" cy="4571972"/>
          </a:xfrm>
        </p:spPr>
        <p:txBody>
          <a:bodyPr anchor="ctr">
            <a:normAutofit/>
          </a:bodyPr>
          <a:lstStyle/>
          <a:p>
            <a:pPr marL="0" indent="0">
              <a:buNone/>
            </a:pPr>
            <a:r>
              <a:rPr lang="en-US" sz="2000" b="1">
                <a:solidFill>
                  <a:schemeClr val="bg1"/>
                </a:solidFill>
                <a:latin typeface="Euphemia" panose="020B0604020202020204" pitchFamily="34" charset="0"/>
              </a:rPr>
              <a:t>Procedures</a:t>
            </a:r>
          </a:p>
          <a:p>
            <a:pPr lvl="1"/>
            <a:r>
              <a:rPr lang="en-US" sz="2000">
                <a:solidFill>
                  <a:schemeClr val="bg1"/>
                </a:solidFill>
              </a:rPr>
              <a:t>Divide into teams of 3.</a:t>
            </a:r>
          </a:p>
          <a:p>
            <a:pPr lvl="1"/>
            <a:r>
              <a:rPr lang="en-US" sz="2000">
                <a:solidFill>
                  <a:schemeClr val="bg1"/>
                </a:solidFill>
              </a:rPr>
              <a:t>Circle 1 exercise from each category. </a:t>
            </a:r>
          </a:p>
          <a:p>
            <a:pPr lvl="1"/>
            <a:r>
              <a:rPr lang="en-US" sz="2000">
                <a:solidFill>
                  <a:schemeClr val="bg1"/>
                </a:solidFill>
              </a:rPr>
              <a:t>Each group member must complete an equal amount of reps. </a:t>
            </a:r>
          </a:p>
          <a:p>
            <a:pPr lvl="1"/>
            <a:r>
              <a:rPr lang="en-US" sz="2000">
                <a:solidFill>
                  <a:schemeClr val="bg1"/>
                </a:solidFill>
              </a:rPr>
              <a:t>The total number of reps for the workout must equal 180 reps. </a:t>
            </a:r>
          </a:p>
          <a:p>
            <a:pPr lvl="1"/>
            <a:r>
              <a:rPr lang="en-US" sz="2000">
                <a:solidFill>
                  <a:schemeClr val="bg1"/>
                </a:solidFill>
              </a:rPr>
              <a:t>Create a workout plan and complete the workout as a group. </a:t>
            </a:r>
          </a:p>
          <a:p>
            <a:pPr lvl="1"/>
            <a:r>
              <a:rPr lang="en-US" sz="2000">
                <a:solidFill>
                  <a:schemeClr val="bg1"/>
                </a:solidFill>
              </a:rPr>
              <a:t>Submit completed form after workout is done. </a:t>
            </a:r>
          </a:p>
        </p:txBody>
      </p:sp>
      <p:sp>
        <p:nvSpPr>
          <p:cNvPr id="4" name="Arrow: Curved Right 3">
            <a:extLst>
              <a:ext uri="{FF2B5EF4-FFF2-40B4-BE49-F238E27FC236}">
                <a16:creationId xmlns:a16="http://schemas.microsoft.com/office/drawing/2014/main" id="{5B580D51-1157-C94A-16CD-74F436B0684F}"/>
              </a:ext>
            </a:extLst>
          </p:cNvPr>
          <p:cNvSpPr/>
          <p:nvPr/>
        </p:nvSpPr>
        <p:spPr>
          <a:xfrm>
            <a:off x="62540" y="1446975"/>
            <a:ext cx="951601" cy="2123440"/>
          </a:xfrm>
          <a:prstGeom prst="curvedRightArrow">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urved Right 18">
            <a:extLst>
              <a:ext uri="{FF2B5EF4-FFF2-40B4-BE49-F238E27FC236}">
                <a16:creationId xmlns:a16="http://schemas.microsoft.com/office/drawing/2014/main" id="{2850E57F-07F3-76C9-8F9A-BCF22E783D09}"/>
              </a:ext>
            </a:extLst>
          </p:cNvPr>
          <p:cNvSpPr/>
          <p:nvPr/>
        </p:nvSpPr>
        <p:spPr>
          <a:xfrm flipH="1">
            <a:off x="4918549" y="1446975"/>
            <a:ext cx="1035013" cy="2123440"/>
          </a:xfrm>
          <a:prstGeom prst="curvedRightArrow">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descr="A picture containing clipart&#10;&#10;Description automatically generated">
            <a:extLst>
              <a:ext uri="{FF2B5EF4-FFF2-40B4-BE49-F238E27FC236}">
                <a16:creationId xmlns:a16="http://schemas.microsoft.com/office/drawing/2014/main" id="{755AE250-B037-88B5-EED0-C706D88DE6C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65602" y="4976128"/>
            <a:ext cx="2221750" cy="1647237"/>
          </a:xfrm>
          <a:prstGeom prst="rect">
            <a:avLst/>
          </a:prstGeom>
        </p:spPr>
      </p:pic>
    </p:spTree>
    <p:extLst>
      <p:ext uri="{BB962C8B-B14F-4D97-AF65-F5344CB8AC3E}">
        <p14:creationId xmlns:p14="http://schemas.microsoft.com/office/powerpoint/2010/main" val="1577504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5735590"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929672-B815-F2C7-A636-29CEC805B404}"/>
              </a:ext>
            </a:extLst>
          </p:cNvPr>
          <p:cNvSpPr>
            <a:spLocks noGrp="1"/>
          </p:cNvSpPr>
          <p:nvPr>
            <p:ph type="title"/>
          </p:nvPr>
        </p:nvSpPr>
        <p:spPr>
          <a:xfrm>
            <a:off x="594360" y="640263"/>
            <a:ext cx="5239512" cy="1344975"/>
          </a:xfrm>
        </p:spPr>
        <p:txBody>
          <a:bodyPr>
            <a:normAutofit/>
          </a:bodyPr>
          <a:lstStyle/>
          <a:p>
            <a:r>
              <a:rPr lang="en-US" sz="4000" b="1">
                <a:solidFill>
                  <a:schemeClr val="bg1"/>
                </a:solidFill>
                <a:effectLst/>
                <a:latin typeface="Cavolini" panose="03000502040302020204" pitchFamily="66" charset="0"/>
                <a:ea typeface="Calibri" panose="020F0502020204030204" pitchFamily="34" charset="0"/>
                <a:cs typeface="Times New Roman" panose="02020603050405020304" pitchFamily="18" charset="0"/>
              </a:rPr>
              <a:t>Group AMRAP Challenge</a:t>
            </a:r>
            <a:endParaRPr lang="en-US" sz="4000">
              <a:solidFill>
                <a:schemeClr val="bg1"/>
              </a:solidFill>
            </a:endParaRPr>
          </a:p>
        </p:txBody>
      </p:sp>
      <p:cxnSp>
        <p:nvCxnSpPr>
          <p:cNvPr id="55" name="Straight Connector 54">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7023" y="2050687"/>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48AC78F-A23A-A4CE-D1CB-CC9CCEC35F44}"/>
              </a:ext>
            </a:extLst>
          </p:cNvPr>
          <p:cNvSpPr>
            <a:spLocks noGrp="1"/>
          </p:cNvSpPr>
          <p:nvPr>
            <p:ph idx="1"/>
          </p:nvPr>
        </p:nvSpPr>
        <p:spPr>
          <a:xfrm>
            <a:off x="593610" y="2121762"/>
            <a:ext cx="5235490" cy="4078569"/>
          </a:xfrm>
        </p:spPr>
        <p:txBody>
          <a:bodyPr>
            <a:normAutofit/>
          </a:bodyPr>
          <a:lstStyle/>
          <a:p>
            <a:pPr marL="0" indent="0">
              <a:buNone/>
            </a:pPr>
            <a:r>
              <a:rPr lang="en-US" sz="1400" b="1" dirty="0">
                <a:solidFill>
                  <a:schemeClr val="bg1"/>
                </a:solidFill>
              </a:rPr>
              <a:t>Workout Requirements: </a:t>
            </a:r>
          </a:p>
          <a:p>
            <a:pPr marL="0" indent="0">
              <a:buNone/>
            </a:pP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spcAft>
                <a:spcPts val="300"/>
              </a:spcAft>
              <a:buFont typeface="Symbol" panose="05050102010706020507" pitchFamily="18" charset="2"/>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Number of Group Members: 3 or 4</a:t>
            </a:r>
          </a:p>
          <a:p>
            <a:pPr marL="800100" lvl="1" indent="-342900">
              <a:spcBef>
                <a:spcPts val="600"/>
              </a:spcBef>
              <a:spcAft>
                <a:spcPts val="300"/>
              </a:spcAft>
              <a:buFont typeface="Symbol" panose="05050102010706020507" pitchFamily="18" charset="2"/>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Equipment: Select 1 from the following – Medicine Ball, Sandbell, Resistance Bands</a:t>
            </a:r>
          </a:p>
          <a:p>
            <a:pPr marL="800100" lvl="1" indent="-342900">
              <a:spcBef>
                <a:spcPts val="600"/>
              </a:spcBef>
              <a:spcAft>
                <a:spcPts val="300"/>
              </a:spcAft>
              <a:buFont typeface="Symbol" panose="05050102010706020507" pitchFamily="18" charset="2"/>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Number of Exercises: 4 (may include one body weight exercise). </a:t>
            </a:r>
          </a:p>
          <a:p>
            <a:pPr marL="800100" lvl="1" indent="-342900">
              <a:spcBef>
                <a:spcPts val="600"/>
              </a:spcBef>
              <a:spcAft>
                <a:spcPts val="300"/>
              </a:spcAft>
              <a:buFont typeface="Symbol" panose="05050102010706020507" pitchFamily="18" charset="2"/>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Exercises: Must include at least one exercise each for upper body, core, and lower body. </a:t>
            </a:r>
          </a:p>
          <a:p>
            <a:pPr marL="800100" lvl="1" indent="-342900">
              <a:spcBef>
                <a:spcPts val="600"/>
              </a:spcBef>
              <a:spcAft>
                <a:spcPts val="300"/>
              </a:spcAft>
              <a:buFont typeface="Symbol" panose="05050102010706020507" pitchFamily="18" charset="2"/>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Number of Reps: Group decision. </a:t>
            </a:r>
          </a:p>
          <a:p>
            <a:pPr marL="800100" lvl="1" indent="-342900">
              <a:spcBef>
                <a:spcPts val="600"/>
              </a:spcBef>
              <a:spcAft>
                <a:spcPts val="300"/>
              </a:spcAft>
              <a:buFont typeface="Symbol" panose="05050102010706020507" pitchFamily="18" charset="2"/>
              <a:buChar char=""/>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Workout Directions: </a:t>
            </a:r>
          </a:p>
          <a:p>
            <a:pPr marL="1257300" lvl="2" indent="-342900">
              <a:spcBef>
                <a:spcPts val="600"/>
              </a:spcBef>
              <a:spcAft>
                <a:spcPts val="300"/>
              </a:spcAft>
              <a:buFont typeface="Courier New" panose="02070309020205020404" pitchFamily="49" charset="0"/>
              <a:buChar char="o"/>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group will complete the workout together.</a:t>
            </a:r>
          </a:p>
          <a:p>
            <a:pPr marL="1257300" lvl="2" indent="-342900">
              <a:spcBef>
                <a:spcPts val="600"/>
              </a:spcBef>
              <a:spcAft>
                <a:spcPts val="300"/>
              </a:spcAft>
              <a:buFont typeface="Courier New" panose="02070309020205020404" pitchFamily="49" charset="0"/>
              <a:buChar char="o"/>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will complete this workout 3 times this week. </a:t>
            </a:r>
          </a:p>
          <a:p>
            <a:pPr lvl="2">
              <a:buFont typeface="Courier New" panose="02070309020205020404" pitchFamily="49" charset="0"/>
              <a:buChar char="o"/>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Your group must increase one aspect of your workout each time we complete the workout. </a:t>
            </a:r>
            <a:endParaRPr lang="en-US" sz="1400" dirty="0">
              <a:solidFill>
                <a:schemeClr val="bg1"/>
              </a:solidFill>
            </a:endParaRPr>
          </a:p>
        </p:txBody>
      </p:sp>
      <p:pic>
        <p:nvPicPr>
          <p:cNvPr id="14" name="Picture 13" descr="Shape&#10;&#10;Description automatically generated with low confidence">
            <a:extLst>
              <a:ext uri="{FF2B5EF4-FFF2-40B4-BE49-F238E27FC236}">
                <a16:creationId xmlns:a16="http://schemas.microsoft.com/office/drawing/2014/main" id="{F351AE1B-55A5-A224-14D9-0C2A50C1C7D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80632" y="787907"/>
            <a:ext cx="5126736" cy="5126736"/>
          </a:xfrm>
          <a:prstGeom prst="rect">
            <a:avLst/>
          </a:prstGeom>
        </p:spPr>
      </p:pic>
    </p:spTree>
    <p:extLst>
      <p:ext uri="{BB962C8B-B14F-4D97-AF65-F5344CB8AC3E}">
        <p14:creationId xmlns:p14="http://schemas.microsoft.com/office/powerpoint/2010/main" val="3736156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B2D8317-CBDF-D64C-CE77-09CE81C96098}"/>
              </a:ext>
            </a:extLst>
          </p:cNvPr>
          <p:cNvSpPr>
            <a:spLocks noGrp="1"/>
          </p:cNvSpPr>
          <p:nvPr>
            <p:ph type="title"/>
          </p:nvPr>
        </p:nvSpPr>
        <p:spPr>
          <a:xfrm>
            <a:off x="880093" y="355203"/>
            <a:ext cx="6006192" cy="1324907"/>
          </a:xfrm>
        </p:spPr>
        <p:txBody>
          <a:bodyPr>
            <a:normAutofit/>
          </a:bodyPr>
          <a:lstStyle/>
          <a:p>
            <a:r>
              <a:rPr lang="en-US" b="1" dirty="0">
                <a:solidFill>
                  <a:schemeClr val="accent1"/>
                </a:solidFill>
                <a:effectLst/>
              </a:rPr>
              <a:t>Student Designed Workout Group Project</a:t>
            </a:r>
            <a:endParaRPr lang="en-US" dirty="0">
              <a:solidFill>
                <a:schemeClr val="accent1"/>
              </a:solidFill>
            </a:endParaRPr>
          </a:p>
        </p:txBody>
      </p:sp>
      <p:sp>
        <p:nvSpPr>
          <p:cNvPr id="3" name="Content Placeholder 2">
            <a:extLst>
              <a:ext uri="{FF2B5EF4-FFF2-40B4-BE49-F238E27FC236}">
                <a16:creationId xmlns:a16="http://schemas.microsoft.com/office/drawing/2014/main" id="{2F164DEA-E109-9A9D-103A-2B516DB612B6}"/>
              </a:ext>
            </a:extLst>
          </p:cNvPr>
          <p:cNvSpPr>
            <a:spLocks noGrp="1"/>
          </p:cNvSpPr>
          <p:nvPr>
            <p:ph idx="1"/>
          </p:nvPr>
        </p:nvSpPr>
        <p:spPr>
          <a:xfrm>
            <a:off x="405912" y="1644220"/>
            <a:ext cx="6720874" cy="4985744"/>
          </a:xfrm>
        </p:spPr>
        <p:txBody>
          <a:bodyPr>
            <a:normAutofit lnSpcReduction="10000"/>
          </a:bodyPr>
          <a:lstStyle/>
          <a:p>
            <a:r>
              <a:rPr lang="en-US" sz="1600" dirty="0">
                <a:solidFill>
                  <a:schemeClr val="accent1"/>
                </a:solidFill>
              </a:rPr>
              <a:t>We have been working on using various types of resistance training equipment during this school year. With this project, you will have a chance to demonstrate your expertise in terms of how to create a workout that works the whole body and utilizes appropriate and safe techniques. Below are the basics for completing this project with your group: </a:t>
            </a:r>
          </a:p>
          <a:p>
            <a:r>
              <a:rPr lang="en-US" sz="1600" b="1" dirty="0">
                <a:solidFill>
                  <a:schemeClr val="accent1"/>
                </a:solidFill>
              </a:rPr>
              <a:t>ILO:</a:t>
            </a:r>
            <a:r>
              <a:rPr lang="en-US" sz="1600" dirty="0">
                <a:solidFill>
                  <a:schemeClr val="accent1"/>
                </a:solidFill>
              </a:rPr>
              <a:t> The student will create a workout using self-selected piece of equipment and exercises with a group of classmates using correct technique. </a:t>
            </a:r>
          </a:p>
          <a:p>
            <a:r>
              <a:rPr lang="en-US" sz="1600" b="1" dirty="0">
                <a:solidFill>
                  <a:schemeClr val="accent1"/>
                </a:solidFill>
              </a:rPr>
              <a:t>Success Criteria:</a:t>
            </a:r>
            <a:r>
              <a:rPr lang="en-US" sz="1600" dirty="0">
                <a:solidFill>
                  <a:schemeClr val="accent1"/>
                </a:solidFill>
              </a:rPr>
              <a:t> I can work successfully with other students to design a quality workout using correct techniques. </a:t>
            </a:r>
          </a:p>
          <a:p>
            <a:r>
              <a:rPr lang="en-US" sz="1600" b="1" dirty="0">
                <a:solidFill>
                  <a:schemeClr val="accent1"/>
                </a:solidFill>
              </a:rPr>
              <a:t>Project Requirements: </a:t>
            </a:r>
            <a:endParaRPr lang="en-US" sz="1600" dirty="0">
              <a:solidFill>
                <a:schemeClr val="accent1"/>
              </a:solidFill>
            </a:endParaRPr>
          </a:p>
          <a:p>
            <a:pPr lvl="1"/>
            <a:r>
              <a:rPr lang="en-US" sz="1600" dirty="0">
                <a:solidFill>
                  <a:schemeClr val="accent1"/>
                </a:solidFill>
              </a:rPr>
              <a:t>Group must work together to create, perform, and present workout.</a:t>
            </a:r>
          </a:p>
          <a:p>
            <a:pPr lvl="1"/>
            <a:r>
              <a:rPr lang="en-US" sz="1600" dirty="0">
                <a:solidFill>
                  <a:schemeClr val="accent1"/>
                </a:solidFill>
              </a:rPr>
              <a:t>Includes a detailed plan with exercise list and workout intensity. </a:t>
            </a:r>
          </a:p>
          <a:p>
            <a:pPr lvl="1"/>
            <a:r>
              <a:rPr lang="en-US" sz="1600" dirty="0">
                <a:solidFill>
                  <a:schemeClr val="accent1"/>
                </a:solidFill>
              </a:rPr>
              <a:t>Must use either medicine balls or sandbells.</a:t>
            </a:r>
          </a:p>
          <a:p>
            <a:pPr lvl="1"/>
            <a:r>
              <a:rPr lang="en-US" sz="1600" dirty="0">
                <a:solidFill>
                  <a:schemeClr val="accent1"/>
                </a:solidFill>
              </a:rPr>
              <a:t>Should include at least 6 exercises that demonstrate correct techniques (at least 3 sets of 10 repetitions). </a:t>
            </a:r>
          </a:p>
          <a:p>
            <a:pPr lvl="1"/>
            <a:r>
              <a:rPr lang="en-US" sz="1600" dirty="0">
                <a:solidFill>
                  <a:schemeClr val="accent1"/>
                </a:solidFill>
              </a:rPr>
              <a:t>Performed and presented together as a group. </a:t>
            </a:r>
          </a:p>
          <a:p>
            <a:pPr lvl="1"/>
            <a:r>
              <a:rPr lang="en-US" sz="1600" dirty="0">
                <a:solidFill>
                  <a:schemeClr val="accent1"/>
                </a:solidFill>
              </a:rPr>
              <a:t>Workout is recorded and submitted using Flipgrid by the assigned due date. </a:t>
            </a:r>
          </a:p>
          <a:p>
            <a:endParaRPr lang="en-US" sz="1100" dirty="0">
              <a:solidFill>
                <a:schemeClr val="accent1"/>
              </a:solidFill>
            </a:endParaRPr>
          </a:p>
        </p:txBody>
      </p:sp>
      <p:sp>
        <p:nvSpPr>
          <p:cNvPr id="13" name="Rectangle 1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low confidence">
            <a:extLst>
              <a:ext uri="{FF2B5EF4-FFF2-40B4-BE49-F238E27FC236}">
                <a16:creationId xmlns:a16="http://schemas.microsoft.com/office/drawing/2014/main" id="{386B0ABB-D567-760B-7721-DF3E11785B00}"/>
              </a:ext>
            </a:extLst>
          </p:cNvPr>
          <p:cNvPicPr>
            <a:picLocks noChangeAspect="1"/>
          </p:cNvPicPr>
          <p:nvPr/>
        </p:nvPicPr>
        <p:blipFill rotWithShape="1">
          <a:blip r:embed="rId2"/>
          <a:srcRect l="18753" r="7907" b="-3"/>
          <a:stretch/>
        </p:blipFill>
        <p:spPr>
          <a:xfrm>
            <a:off x="7523826" y="862763"/>
            <a:ext cx="3788081" cy="5151142"/>
          </a:xfrm>
          <a:prstGeom prst="rect">
            <a:avLst/>
          </a:prstGeom>
        </p:spPr>
      </p:pic>
    </p:spTree>
    <p:extLst>
      <p:ext uri="{BB962C8B-B14F-4D97-AF65-F5344CB8AC3E}">
        <p14:creationId xmlns:p14="http://schemas.microsoft.com/office/powerpoint/2010/main" val="69327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1A71-C916-2597-E6A5-A94A17DD1F26}"/>
              </a:ext>
            </a:extLst>
          </p:cNvPr>
          <p:cNvSpPr>
            <a:spLocks noGrp="1"/>
          </p:cNvSpPr>
          <p:nvPr>
            <p:ph type="title"/>
          </p:nvPr>
        </p:nvSpPr>
        <p:spPr>
          <a:xfrm>
            <a:off x="262255" y="151314"/>
            <a:ext cx="9530080" cy="1325563"/>
          </a:xfrm>
        </p:spPr>
        <p:txBody>
          <a:bodyPr>
            <a:normAutofit/>
          </a:bodyPr>
          <a:lstStyle/>
          <a:p>
            <a:r>
              <a:rPr lang="en-US" b="1" i="0" dirty="0">
                <a:solidFill>
                  <a:schemeClr val="accent2"/>
                </a:solidFill>
                <a:effectLst/>
                <a:latin typeface="comic sans ms" panose="030F0702030302020204" pitchFamily="66" charset="0"/>
              </a:rPr>
              <a:t>Person Trainer Challenge Project</a:t>
            </a:r>
            <a:endParaRPr lang="en-US" dirty="0">
              <a:solidFill>
                <a:schemeClr val="accent2"/>
              </a:solidFill>
            </a:endParaRPr>
          </a:p>
        </p:txBody>
      </p:sp>
      <p:sp>
        <p:nvSpPr>
          <p:cNvPr id="3" name="Content Placeholder 2">
            <a:extLst>
              <a:ext uri="{FF2B5EF4-FFF2-40B4-BE49-F238E27FC236}">
                <a16:creationId xmlns:a16="http://schemas.microsoft.com/office/drawing/2014/main" id="{3F89875A-75FE-2171-8A19-47B624139C50}"/>
              </a:ext>
            </a:extLst>
          </p:cNvPr>
          <p:cNvSpPr>
            <a:spLocks noGrp="1"/>
          </p:cNvSpPr>
          <p:nvPr>
            <p:ph idx="1"/>
          </p:nvPr>
        </p:nvSpPr>
        <p:spPr>
          <a:xfrm>
            <a:off x="375920" y="1323975"/>
            <a:ext cx="7802879" cy="5534025"/>
          </a:xfrm>
        </p:spPr>
        <p:txBody>
          <a:bodyPr anchor="ctr">
            <a:normAutofit/>
          </a:bodyPr>
          <a:lstStyle/>
          <a:p>
            <a:r>
              <a:rPr lang="en-US" sz="1600" b="0" i="0" dirty="0">
                <a:effectLst/>
                <a:latin typeface="Lato Extended"/>
              </a:rPr>
              <a:t>We have been working various types of workouts that include both body weight exercise and resistance training. In this project, you will be working with a group to create a complete workout including a warmup, workout including both body weight and weight training, and a cool down. With this project, you will have a chance to demonstrate your expertise in terms of how to create a workout that works the whole body and utilizes appropriate and safe techniques. Below are the basics for completing this project with your group: </a:t>
            </a:r>
          </a:p>
          <a:p>
            <a:r>
              <a:rPr lang="en-US" sz="1600" b="1" i="0" dirty="0">
                <a:effectLst/>
                <a:latin typeface="Lato Extended"/>
              </a:rPr>
              <a:t>ILO:</a:t>
            </a:r>
            <a:r>
              <a:rPr lang="en-US" sz="1600" b="0" i="0" dirty="0">
                <a:effectLst/>
                <a:latin typeface="Lato Extended"/>
              </a:rPr>
              <a:t> The student will create a complete workout focused on total body fitness with a group of classmates using correct technique. </a:t>
            </a:r>
          </a:p>
          <a:p>
            <a:r>
              <a:rPr lang="en-US" sz="1600" b="1" i="0" dirty="0">
                <a:effectLst/>
                <a:latin typeface="Lato Extended"/>
              </a:rPr>
              <a:t>Success Criteria:</a:t>
            </a:r>
            <a:r>
              <a:rPr lang="en-US" sz="1600" b="0" i="0" dirty="0">
                <a:effectLst/>
                <a:latin typeface="Lato Extended"/>
              </a:rPr>
              <a:t> I can work successfully with other students to design a quality workout using correct techniques. </a:t>
            </a:r>
          </a:p>
          <a:p>
            <a:r>
              <a:rPr lang="en-US" sz="1600" b="1" i="0" dirty="0">
                <a:effectLst/>
                <a:latin typeface="Lato Extended"/>
              </a:rPr>
              <a:t>Requirements: </a:t>
            </a:r>
            <a:endParaRPr lang="en-US" sz="1600" b="0" i="0" dirty="0">
              <a:effectLst/>
              <a:latin typeface="Lato Extended"/>
            </a:endParaRPr>
          </a:p>
          <a:p>
            <a:pPr lvl="1"/>
            <a:r>
              <a:rPr lang="en-US" sz="1600" b="0" i="0" dirty="0">
                <a:effectLst/>
                <a:latin typeface="Lato Extended"/>
              </a:rPr>
              <a:t>Group must work together to create, perform, and present workout.</a:t>
            </a:r>
          </a:p>
          <a:p>
            <a:pPr lvl="1"/>
            <a:r>
              <a:rPr lang="en-US" sz="1600" b="0" i="0" dirty="0">
                <a:effectLst/>
                <a:latin typeface="Lato Extended"/>
              </a:rPr>
              <a:t>Includes a detailed plan with exercise list and workout intensity. </a:t>
            </a:r>
          </a:p>
          <a:p>
            <a:pPr lvl="1"/>
            <a:r>
              <a:rPr lang="en-US" sz="1600" b="0" i="0" dirty="0">
                <a:effectLst/>
                <a:latin typeface="Lato Extended"/>
              </a:rPr>
              <a:t>Must include a plan for warming up and cooling down.</a:t>
            </a:r>
          </a:p>
          <a:p>
            <a:pPr lvl="1"/>
            <a:r>
              <a:rPr lang="en-US" sz="1600" b="0" i="0" dirty="0">
                <a:effectLst/>
                <a:latin typeface="Lato Extended"/>
              </a:rPr>
              <a:t>Must use exercises from each exercise category including use of weighted bar. </a:t>
            </a:r>
          </a:p>
          <a:p>
            <a:pPr lvl="1"/>
            <a:r>
              <a:rPr lang="en-US" sz="1600" b="0" i="0" dirty="0">
                <a:effectLst/>
                <a:latin typeface="Lato Extended"/>
              </a:rPr>
              <a:t>Performed and presented together as a group. </a:t>
            </a:r>
          </a:p>
          <a:p>
            <a:pPr lvl="1"/>
            <a:r>
              <a:rPr lang="en-US" sz="1600" b="0" i="0" dirty="0">
                <a:effectLst/>
                <a:latin typeface="Lato Extended"/>
              </a:rPr>
              <a:t>Workout is recorded and submitted using Flipgrid by the assigned due date. </a:t>
            </a:r>
          </a:p>
          <a:p>
            <a:pPr marL="0" indent="0">
              <a:buNone/>
            </a:pPr>
            <a:endParaRPr lang="en-US" sz="1000" b="0" i="0" dirty="0">
              <a:effectLst/>
              <a:latin typeface="Lato Extended"/>
            </a:endParaRPr>
          </a:p>
        </p:txBody>
      </p:sp>
      <p:sp>
        <p:nvSpPr>
          <p:cNvPr id="24" name="Rectangle 1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B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9150C2F-BAF0-4394-9B6A-19629FAB325A}"/>
              </a:ext>
            </a:extLst>
          </p:cNvPr>
          <p:cNvPicPr>
            <a:picLocks noChangeAspect="1"/>
          </p:cNvPicPr>
          <p:nvPr/>
        </p:nvPicPr>
        <p:blipFill rotWithShape="1">
          <a:blip r:embed="rId2">
            <a:alphaModFix/>
          </a:blip>
          <a:srcRect r="-4" b="156"/>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379955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443</TotalTime>
  <Words>1345</Words>
  <Application>Microsoft Office PowerPoint</Application>
  <PresentationFormat>Widescreen</PresentationFormat>
  <Paragraphs>108</Paragraphs>
  <Slides>16</Slides>
  <Notes>0</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16</vt:i4>
      </vt:variant>
    </vt:vector>
  </HeadingPairs>
  <TitlesOfParts>
    <vt:vector size="32" baseType="lpstr">
      <vt:lpstr>Arial</vt:lpstr>
      <vt:lpstr>Britannic Bold</vt:lpstr>
      <vt:lpstr>Calibri</vt:lpstr>
      <vt:lpstr>Calibri Light</vt:lpstr>
      <vt:lpstr>Cavolini</vt:lpstr>
      <vt:lpstr>comic sans ms</vt:lpstr>
      <vt:lpstr>Congenial Black</vt:lpstr>
      <vt:lpstr>Courier New</vt:lpstr>
      <vt:lpstr>Euphemia</vt:lpstr>
      <vt:lpstr>Grotesque</vt:lpstr>
      <vt:lpstr>Ink Free</vt:lpstr>
      <vt:lpstr>Jumble</vt:lpstr>
      <vt:lpstr>Lato Extended</vt:lpstr>
      <vt:lpstr>Symbol</vt:lpstr>
      <vt:lpstr>Office Theme</vt:lpstr>
      <vt:lpstr>1_Office Theme</vt:lpstr>
      <vt:lpstr>Instant Activity: Street Racket Partner Rally</vt:lpstr>
      <vt:lpstr>Student Designed Workouts</vt:lpstr>
      <vt:lpstr>What? Why?</vt:lpstr>
      <vt:lpstr>How?</vt:lpstr>
      <vt:lpstr>Fitness Spelling Complete the following until you spell the assigned word or phrase. </vt:lpstr>
      <vt:lpstr>The 180 Workout</vt:lpstr>
      <vt:lpstr>Group AMRAP Challenge</vt:lpstr>
      <vt:lpstr>Student Designed Workout Group Project</vt:lpstr>
      <vt:lpstr>Person Trainer Challenge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WJCC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Designed Workouts</dc:title>
  <dc:creator>Trainum, Ronald</dc:creator>
  <cp:lastModifiedBy>Berndsen, Rebecca - berndsrx</cp:lastModifiedBy>
  <cp:revision>3</cp:revision>
  <dcterms:created xsi:type="dcterms:W3CDTF">2022-06-28T00:46:43Z</dcterms:created>
  <dcterms:modified xsi:type="dcterms:W3CDTF">2024-03-07T13:20:34Z</dcterms:modified>
</cp:coreProperties>
</file>