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68362198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" name="Google Shape;24;g168362198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8b016fda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258b016fda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8b016fda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258b016fda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8b016fda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258b016fda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9c287c2e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g119c287c2e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9925043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51" name="Google Shape;51;g119925043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8b016fd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57" name="Google Shape;57;g258b016fd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8b016fd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63" name="Google Shape;63;g258b016fd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Lei</a:t>
            </a:r>
            <a:endParaRPr/>
          </a:p>
        </p:txBody>
      </p:sp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8b016fd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77" name="Google Shape;77;g258b016fd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8b016fda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Jamie</a:t>
            </a:r>
            <a:endParaRPr/>
          </a:p>
        </p:txBody>
      </p:sp>
      <p:sp>
        <p:nvSpPr>
          <p:cNvPr id="83" name="Google Shape;83;g258b016fda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11513" y="2057400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&gt;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aramond"/>
              <a:buChar char="­"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810684" y="3048000"/>
            <a:ext cx="10515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Char char="&gt;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 Black"/>
              <a:buChar char="­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 Black"/>
              <a:buNone/>
              <a:defRPr sz="3300" b="1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FFWelnetSH" TargetMode="External"/><Relationship Id="rId5" Type="http://schemas.openxmlformats.org/officeDocument/2006/relationships/hyperlink" Target="mailto:LDunn@Schoolhealth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pp2uYuGonqktFnUcEYRsbYJ9Kp84wbRx/view?usp=drive_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Q1y6HTwizwefYogKarPrJZo5BCOUlzew/view?usp=drive_link" TargetMode="External"/><Relationship Id="rId4" Type="http://schemas.openxmlformats.org/officeDocument/2006/relationships/hyperlink" Target="https://drive.google.com/file/d/1NXe8S_kw25KQPNVZhoXvaS3OVREMnj61/view?usp=drive_lin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t.ly/FFWelnetSH" TargetMode="External"/><Relationship Id="rId5" Type="http://schemas.openxmlformats.org/officeDocument/2006/relationships/hyperlink" Target="mailto:LDunn@Schoolhealth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/>
        </p:nvSpPr>
        <p:spPr>
          <a:xfrm>
            <a:off x="0" y="0"/>
            <a:ext cx="86745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get a grade!  You get a grade!  EVERYONE GETS A GRADE!</a:t>
            </a:r>
            <a:endParaRPr sz="3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650" y="1322125"/>
            <a:ext cx="3362501" cy="4358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5562600" y="1322125"/>
            <a:ext cx="62673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Lei Dunn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LDunn@Schoolhealth.com</a:t>
            </a:r>
            <a:r>
              <a:rPr lang="en-US" sz="3100" b="1"/>
              <a:t> </a:t>
            </a:r>
            <a:endParaRPr sz="3100" b="1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/>
              <a:t>@leidunn_vb</a:t>
            </a:r>
            <a:endParaRPr sz="3100" b="1"/>
          </a:p>
        </p:txBody>
      </p:sp>
      <p:sp>
        <p:nvSpPr>
          <p:cNvPr id="30" name="Google Shape;30;p5"/>
          <p:cNvSpPr txBox="1"/>
          <p:nvPr/>
        </p:nvSpPr>
        <p:spPr>
          <a:xfrm>
            <a:off x="5977500" y="5063450"/>
            <a:ext cx="5514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Slide Deck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9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https://bit.ly/YouGetAGrade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3575" y="1505550"/>
            <a:ext cx="2838650" cy="28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Options for fast formative assessment</a:t>
            </a:r>
            <a:endParaRPr sz="4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361950" y="1315250"/>
            <a:ext cx="114639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Roboto"/>
              <a:buChar char="➢"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Instant activity/entrance ticket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Roboto"/>
              <a:buChar char="○"/>
            </a:pPr>
            <a:r>
              <a:rPr lang="en-US" sz="20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https://drive.google.com/file/d/1pp2uYuGonqktFnUcEYRsbYJ9Kp84wbRx/view?usp=drive_link</a:t>
            </a:r>
            <a:r>
              <a:rPr lang="en-US" sz="2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Roboto"/>
              <a:buChar char="➢"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Stations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Roboto"/>
              <a:buChar char="○"/>
            </a:pPr>
            <a:r>
              <a:rPr lang="en-US" sz="20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https://drive.google.com/file/d/1NXe8S_kw25KQPNVZhoXvaS3OVREMnj61/view?usp=drive_link</a:t>
            </a:r>
            <a:r>
              <a:rPr lang="en-US" sz="2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Roboto"/>
              <a:buChar char="➢"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Relays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Roboto"/>
              <a:buChar char="○"/>
            </a:pPr>
            <a:r>
              <a:rPr lang="en-US" sz="2000" b="1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https://drive.google.com/file/d/1Q1y6HTwizwefYogKarPrJZo5BCOUlzew/view?usp=drive_link</a:t>
            </a:r>
            <a:r>
              <a:rPr lang="en-US" sz="2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4000"/>
              <a:buFont typeface="Roboto"/>
              <a:buChar char="➢"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Four corners/Around the world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 b="1">
                <a:latin typeface="Calibri"/>
                <a:ea typeface="Calibri"/>
                <a:cs typeface="Calibri"/>
                <a:sym typeface="Calibri"/>
              </a:rPr>
              <a:t>Remember</a:t>
            </a:r>
            <a:endParaRPr sz="4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0" y="1123950"/>
            <a:ext cx="121920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grade is not a measurement of the child, but a measurement of their performance.  </a:t>
            </a:r>
            <a:endParaRPr sz="36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Formatively assessing your students using rubrics allows you to focus in on areas they may need improvement in learning and understanding and areas </a:t>
            </a:r>
            <a:r>
              <a:rPr lang="en-US" sz="3600" b="1" i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</a:t>
            </a:r>
            <a:r>
              <a:rPr lang="en-US" sz="36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may need improvement in teaching and demonstrating.</a:t>
            </a:r>
            <a:endParaRPr sz="36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your time, grades and lessons wisely.</a:t>
            </a:r>
            <a:endParaRPr sz="36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0" y="0"/>
            <a:ext cx="86745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get a grade!  You get a grade!  EVERYONE GETS A GRADE!</a:t>
            </a:r>
            <a:endParaRPr sz="3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650" y="1322125"/>
            <a:ext cx="3362501" cy="4358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5562600" y="1322125"/>
            <a:ext cx="62673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Lei Dunn</a:t>
            </a:r>
            <a:endParaRPr sz="3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LDunn@Schoolhealth.com</a:t>
            </a:r>
            <a:r>
              <a:rPr lang="en-US" sz="3100" b="1"/>
              <a:t> </a:t>
            </a:r>
            <a:endParaRPr sz="3100" b="1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/>
              <a:t>@leidunn_vb</a:t>
            </a:r>
            <a:endParaRPr sz="3100" b="1"/>
          </a:p>
        </p:txBody>
      </p:sp>
      <p:sp>
        <p:nvSpPr>
          <p:cNvPr id="107" name="Google Shape;107;p16"/>
          <p:cNvSpPr txBox="1"/>
          <p:nvPr/>
        </p:nvSpPr>
        <p:spPr>
          <a:xfrm>
            <a:off x="5977500" y="5063450"/>
            <a:ext cx="5514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Slide Deck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9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https://bit.ly/YouGetAGrade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3575" y="1505550"/>
            <a:ext cx="2838650" cy="28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0" y="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435275" y="1185600"/>
            <a:ext cx="7087500" cy="4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grade and what is a rubric?</a:t>
            </a:r>
            <a:endParaRPr sz="36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36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options are available in the WELNET ® Rubrics Module?</a:t>
            </a:r>
            <a:endParaRPr sz="36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6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I fit formative assessment into my daily class time?</a:t>
            </a:r>
            <a:r>
              <a:rPr lang="en-US" sz="40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5450" y="1908750"/>
            <a:ext cx="5396551" cy="304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0" y="0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WELNET®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5461366" y="1600733"/>
            <a:ext cx="5894363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WELNET® is a web-based software program used to assess health &amp; fitness, as well as motor skills, through a collection of modules.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2138806" y="3988824"/>
            <a:ext cx="857218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Elevates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current program…</a:t>
            </a:r>
            <a:endParaRPr sz="24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Exceeds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minimum state requirements, goals &amp; objectives…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Engages</a:t>
            </a:r>
            <a:r>
              <a:rPr lang="en-US" sz="32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and stakeholders…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334068"/>
            <a:ext cx="4696757" cy="257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grade?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535071" y="1315243"/>
            <a:ext cx="112908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 of summarizing a student’s achievement represented in a numerical or ordinal scale.</a:t>
            </a:r>
            <a:endParaRPr sz="5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rubric?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535075" y="1315254"/>
            <a:ext cx="112908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rubric is </a:t>
            </a:r>
            <a:r>
              <a:rPr lang="en-US" sz="4000" b="1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a type of scoring guide that assesses and articulates specific components and expectations for an assignment</a:t>
            </a: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Cornell University Center for Teaching Inovation - https://teaching.cornell.edu/teaching-resources/assessment-evaluation/using-rubrics#:~:text=A%20rubric%20is%20a%20type,projects%2C%20portfolios%2C%20and%20presentations.</a:t>
            </a:r>
            <a:endParaRPr sz="6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rubric?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535075" y="1315249"/>
            <a:ext cx="112908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Three Main Types of Rubrics: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Analytic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Descriptive criteria for each level of performance</a:t>
            </a:r>
            <a:endParaRPr sz="24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Holistic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Single scale with all criteria grouped for each level of performance</a:t>
            </a:r>
            <a:endParaRPr sz="24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Checklist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Only two performance levels for each performance skill</a:t>
            </a:r>
            <a:endParaRPr sz="3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DePaul University Teaching Commons - https://resources.depaul.edu/teaching-commons/teaching-guides/feedback-grading/rubrics/Pages/types-of-rubrics.aspx#:~:text=A%20holistic%20rubric%20consists%20of,judgment%20of%20the%20student%20work.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>
            <a:off x="0" y="0"/>
            <a:ext cx="12192000" cy="1105468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Rubrics Module</a:t>
            </a:r>
            <a:r>
              <a:rPr lang="en-US" sz="4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202" y="186958"/>
            <a:ext cx="2838653" cy="6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4864" y="2027799"/>
            <a:ext cx="2897644" cy="330385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/>
        </p:nvSpPr>
        <p:spPr>
          <a:xfrm>
            <a:off x="4389741" y="1449273"/>
            <a:ext cx="71745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Rubrics Module (aka Motor Skills Module)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different ways to quickly score: Checklist, Holistic and Analytic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pre-loaded definitions, critical elements and descriptors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over 80+ motor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can map skills so teachers can see what they are supposed to assess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reports provide valuable info about progress students are making on mastering motor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see these 3 types with the same skill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535075" y="1315249"/>
            <a:ext cx="112908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Rope Jumping - two foot, single rope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Analytic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Descriptive criteria for each level of performance</a:t>
            </a:r>
            <a:endParaRPr sz="24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Holistic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Single scale with all criteria grouped for each level of performance</a:t>
            </a:r>
            <a:endParaRPr sz="24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Checklist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Only two performance levels for each performance skill</a:t>
            </a:r>
            <a:endParaRPr sz="36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0" y="-62150"/>
            <a:ext cx="12192000" cy="1105500"/>
          </a:xfrm>
          <a:prstGeom prst="rect">
            <a:avLst/>
          </a:prstGeom>
          <a:gradFill>
            <a:gsLst>
              <a:gs pos="0">
                <a:srgbClr val="92D050"/>
              </a:gs>
              <a:gs pos="23000">
                <a:srgbClr val="92D050"/>
              </a:gs>
              <a:gs pos="42500">
                <a:srgbClr val="B0D9A1"/>
              </a:gs>
              <a:gs pos="74000">
                <a:schemeClr val="lt1"/>
              </a:gs>
              <a:gs pos="100000">
                <a:schemeClr val="lt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61950" y="1315250"/>
            <a:ext cx="114639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 comfortable with online and offline recording.</a:t>
            </a: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Roboto"/>
              <a:buChar char="●"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Offline recording requires double data entry, but allows for portability and speed in grading.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Roboto"/>
              <a:buChar char="●"/>
            </a:pPr>
            <a:r>
              <a:rPr lang="en-US" sz="28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Online recording may have less errors in data entry, but also may tie you to a particular location.</a:t>
            </a:r>
            <a:endParaRPr sz="2800"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chool Health Slide Master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9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Widescreen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Black</vt:lpstr>
      <vt:lpstr>Calibri</vt:lpstr>
      <vt:lpstr>Arial</vt:lpstr>
      <vt:lpstr>Garamond</vt:lpstr>
      <vt:lpstr>Roboto</vt:lpstr>
      <vt:lpstr>1_School Health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Berndsen, Rebecca - berndsrx</dc:creator>
  <cp:lastModifiedBy>Berndsen, Rebecca - berndsrx</cp:lastModifiedBy>
  <cp:revision>1</cp:revision>
  <dcterms:modified xsi:type="dcterms:W3CDTF">2024-03-06T19:12:37Z</dcterms:modified>
</cp:coreProperties>
</file>