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1"/>
  </p:sldMasterIdLst>
  <p:notesMasterIdLst>
    <p:notesMasterId r:id="rId13"/>
  </p:notesMasterIdLst>
  <p:sldIdLst>
    <p:sldId id="278" r:id="rId2"/>
    <p:sldId id="279" r:id="rId3"/>
    <p:sldId id="280" r:id="rId4"/>
    <p:sldId id="281" r:id="rId5"/>
    <p:sldId id="284" r:id="rId6"/>
    <p:sldId id="294" r:id="rId7"/>
    <p:sldId id="295" r:id="rId8"/>
    <p:sldId id="296" r:id="rId9"/>
    <p:sldId id="297" r:id="rId10"/>
    <p:sldId id="292" r:id="rId11"/>
    <p:sldId id="293" r:id="rId1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9" autoAdjust="0"/>
  </p:normalViewPr>
  <p:slideViewPr>
    <p:cSldViewPr snapToGrid="0" snapToObjects="1">
      <p:cViewPr varScale="1">
        <p:scale>
          <a:sx n="76" d="100"/>
          <a:sy n="76" d="100"/>
        </p:scale>
        <p:origin x="720" y="8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Little to No equipment</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Melissa </a:t>
            </a:r>
            <a:r>
              <a:rPr lang="en-US" dirty="0" err="1"/>
              <a:t>Lial</a:t>
            </a:r>
            <a:endParaRPr lang="en-US" dirty="0"/>
          </a:p>
          <a:p>
            <a:r>
              <a:rPr lang="en-US" dirty="0"/>
              <a:t>Stephen Kibler​</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p:txBody>
          <a:bodyPr/>
          <a:lstStyle/>
          <a:p>
            <a:r>
              <a:rPr lang="en-US" dirty="0"/>
              <a:t>SUMMARY </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p:txBody>
          <a:bodyPr/>
          <a:lstStyle/>
          <a:p>
            <a:r>
              <a:rPr lang="en-US" dirty="0"/>
              <a:t>These games can be used as introduction to cooperative games or can be fun days for rainy days.  If you have any questions, please feel free to reach out to us and thank you for attending our session.</a:t>
            </a:r>
          </a:p>
          <a:p>
            <a:endParaRPr lang="en-US" dirty="0"/>
          </a:p>
        </p:txBody>
      </p:sp>
    </p:spTree>
    <p:extLst>
      <p:ext uri="{BB962C8B-B14F-4D97-AF65-F5344CB8AC3E}">
        <p14:creationId xmlns:p14="http://schemas.microsoft.com/office/powerpoint/2010/main" val="9481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r>
              <a:rPr lang="en-US" dirty="0"/>
              <a:t>Melissa </a:t>
            </a:r>
            <a:r>
              <a:rPr lang="en-US" dirty="0" err="1"/>
              <a:t>Lial</a:t>
            </a:r>
            <a:endParaRPr lang="en-US" dirty="0"/>
          </a:p>
          <a:p>
            <a:r>
              <a:rPr lang="en-US" dirty="0"/>
              <a:t>lialmm@pwcs.edu</a:t>
            </a:r>
          </a:p>
          <a:p>
            <a:r>
              <a:rPr lang="en-US" dirty="0"/>
              <a:t>Stephen Kibler</a:t>
            </a:r>
          </a:p>
          <a:p>
            <a:r>
              <a:rPr lang="en-US" dirty="0"/>
              <a:t>kiblerss@pwcs.edu</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r>
              <a:rPr lang="en-US" dirty="0"/>
              <a:t>Introduction​</a:t>
            </a:r>
          </a:p>
          <a:p>
            <a:r>
              <a:rPr lang="en-US" dirty="0"/>
              <a:t>Primary goals</a:t>
            </a:r>
          </a:p>
          <a:p>
            <a:r>
              <a:rPr lang="en-US" dirty="0"/>
              <a:t>​Areas of growth</a:t>
            </a:r>
          </a:p>
          <a:p>
            <a:r>
              <a:rPr lang="en-US" dirty="0"/>
              <a:t>Timeline</a:t>
            </a:r>
          </a:p>
          <a:p>
            <a:r>
              <a:rPr lang="en-US" dirty="0"/>
              <a:t>​Summary​</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r>
              <a:rPr lang="en-US" dirty="0"/>
              <a:t>Today we will go over multiple games that have been tried and tested for secondary level PE classes.  These games involve very little equipment and add movement to your class.  </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962275" y="1519047"/>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PRIMARY GOALS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895600" y="2359151"/>
            <a:ext cx="6400800" cy="3165349"/>
          </a:xfrm>
        </p:spPr>
        <p:txBody>
          <a:bodyPr/>
          <a:lstStyle/>
          <a:p>
            <a:pPr algn="ctr"/>
            <a:r>
              <a:rPr lang="en-US" dirty="0">
                <a:latin typeface="Sabon Next LT" panose="02000500000000000000" pitchFamily="2" charset="0"/>
                <a:cs typeface="Sabon Next LT" panose="02000500000000000000" pitchFamily="2" charset="0"/>
              </a:rPr>
              <a:t>Our goals are:</a:t>
            </a:r>
          </a:p>
          <a:p>
            <a:pPr algn="ctr"/>
            <a:r>
              <a:rPr lang="en-US" dirty="0">
                <a:latin typeface="Sabon Next LT" panose="02000500000000000000" pitchFamily="2" charset="0"/>
                <a:cs typeface="Sabon Next LT" panose="02000500000000000000" pitchFamily="2" charset="0"/>
              </a:rPr>
              <a:t>By the end of the presentation, you will have activities that you can take back and implement into your program.</a:t>
            </a:r>
          </a:p>
          <a:p>
            <a:pPr algn="ctr"/>
            <a:r>
              <a:rPr lang="en-US" dirty="0">
                <a:latin typeface="Sabon Next LT" panose="02000500000000000000" pitchFamily="2" charset="0"/>
                <a:cs typeface="Sabon Next LT" panose="02000500000000000000" pitchFamily="2" charset="0"/>
              </a:rPr>
              <a:t>By the end of the presentation, you will have standards that you can use for standard base grading</a:t>
            </a:r>
          </a:p>
          <a:p>
            <a:pPr algn="ctr"/>
            <a:endParaRPr lang="en-US" dirty="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768096" y="511302"/>
            <a:ext cx="10671048" cy="768096"/>
          </a:xfrm>
        </p:spPr>
        <p:txBody>
          <a:bodyPr/>
          <a:lstStyle/>
          <a:p>
            <a:r>
              <a:rPr lang="en-US" dirty="0">
                <a:latin typeface="Arial Black" panose="020B0604020202020204" pitchFamily="34" charset="0"/>
                <a:cs typeface="Arial Black" panose="020B0604020202020204" pitchFamily="34" charset="0"/>
              </a:rPr>
              <a:t>Standards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7" name="Footer Placeholder 6">
            <a:extLst>
              <a:ext uri="{FF2B5EF4-FFF2-40B4-BE49-F238E27FC236}">
                <a16:creationId xmlns:a16="http://schemas.microsoft.com/office/drawing/2014/main" id="{3A122237-B06F-5E42-B051-D7859FC21D7D}"/>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3" name="Content Placeholder 2">
            <a:extLst>
              <a:ext uri="{FF2B5EF4-FFF2-40B4-BE49-F238E27FC236}">
                <a16:creationId xmlns:a16="http://schemas.microsoft.com/office/drawing/2014/main" id="{05F0C22F-40A1-4E36-820F-B4A282AEA3D9}"/>
              </a:ext>
            </a:extLst>
          </p:cNvPr>
          <p:cNvSpPr>
            <a:spLocks noGrp="1"/>
          </p:cNvSpPr>
          <p:nvPr>
            <p:ph sz="half" idx="1"/>
          </p:nvPr>
        </p:nvSpPr>
        <p:spPr>
          <a:xfrm>
            <a:off x="749808" y="1333500"/>
            <a:ext cx="10680192" cy="4861179"/>
          </a:xfrm>
        </p:spPr>
        <p:txBody>
          <a:bodyPr/>
          <a:lstStyle/>
          <a:p>
            <a:r>
              <a:rPr lang="en-US" dirty="0"/>
              <a:t>6.1    The student will demonstrate all critical elements in movement forms in various activities and demonstrate the six components of skill-related fitness.</a:t>
            </a:r>
          </a:p>
          <a:p>
            <a:pPr lvl="0"/>
            <a:r>
              <a:rPr lang="en-US" dirty="0"/>
              <a:t>Combine and apply manipulative skills into small-sided games for overhand and underhand throwing and catching, throwing and catching to a target with accuracy and control, and hand and/or foot dribbling with accuracy at varying speeds while applying spatial awareness within partner and small-group modified game-play.</a:t>
            </a:r>
          </a:p>
          <a:p>
            <a:r>
              <a:rPr lang="en-US" dirty="0"/>
              <a:t>6.2    The student will apply both movement principles and concepts including the knowledge of anatomical structures to movement-skill performance.</a:t>
            </a:r>
          </a:p>
          <a:p>
            <a:pPr lvl="0"/>
            <a:r>
              <a:rPr lang="en-US" dirty="0"/>
              <a:t>Refine and adapt individual and group activity skills by applying concepts of relationships, effort, spatial awareness, direction, speed, accuracy, and pathways to improve performance.</a:t>
            </a:r>
          </a:p>
          <a:p>
            <a:r>
              <a:rPr lang="en-US" dirty="0"/>
              <a:t> </a:t>
            </a:r>
          </a:p>
          <a:p>
            <a:r>
              <a:rPr lang="en-US" dirty="0"/>
              <a:t>7.1    The student will demonstrate competence and apply movement concepts in modified versions of various game/sport, rhythmic, dance, lifetime, and recreational activities.</a:t>
            </a:r>
          </a:p>
          <a:p>
            <a:pPr lvl="0"/>
            <a:r>
              <a:rPr lang="en-US" dirty="0"/>
              <a:t>Demonstrate offensive and defensive strategies and tactics, including creating open space, skilled movement, speed, accuracy, and selection of appropriate skills/tactics to gain an offensive or defensive advantage through modified games/sports.</a:t>
            </a:r>
          </a:p>
        </p:txBody>
      </p:sp>
    </p:spTree>
    <p:extLst>
      <p:ext uri="{BB962C8B-B14F-4D97-AF65-F5344CB8AC3E}">
        <p14:creationId xmlns:p14="http://schemas.microsoft.com/office/powerpoint/2010/main" val="28864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768096" y="511302"/>
            <a:ext cx="10671048" cy="768096"/>
          </a:xfrm>
        </p:spPr>
        <p:txBody>
          <a:bodyPr/>
          <a:lstStyle/>
          <a:p>
            <a:r>
              <a:rPr lang="en-US" dirty="0">
                <a:latin typeface="Arial Black" panose="020B0604020202020204" pitchFamily="34" charset="0"/>
                <a:cs typeface="Arial Black" panose="020B0604020202020204" pitchFamily="34" charset="0"/>
              </a:rPr>
              <a:t>Standards (</a:t>
            </a:r>
            <a:r>
              <a:rPr lang="en-US" dirty="0" err="1">
                <a:latin typeface="Arial Black" panose="020B0604020202020204" pitchFamily="34" charset="0"/>
                <a:cs typeface="Arial Black" panose="020B0604020202020204" pitchFamily="34" charset="0"/>
              </a:rPr>
              <a:t>cont</a:t>
            </a:r>
            <a:r>
              <a:rPr lang="en-US" dirty="0">
                <a:latin typeface="Arial Black" panose="020B0604020202020204" pitchFamily="34" charset="0"/>
                <a:cs typeface="Arial Black" panose="020B0604020202020204" pitchFamily="34" charset="0"/>
              </a:rPr>
              <a:t>)</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7" name="Footer Placeholder 6">
            <a:extLst>
              <a:ext uri="{FF2B5EF4-FFF2-40B4-BE49-F238E27FC236}">
                <a16:creationId xmlns:a16="http://schemas.microsoft.com/office/drawing/2014/main" id="{3A122237-B06F-5E42-B051-D7859FC21D7D}"/>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3" name="Content Placeholder 2">
            <a:extLst>
              <a:ext uri="{FF2B5EF4-FFF2-40B4-BE49-F238E27FC236}">
                <a16:creationId xmlns:a16="http://schemas.microsoft.com/office/drawing/2014/main" id="{05F0C22F-40A1-4E36-820F-B4A282AEA3D9}"/>
              </a:ext>
            </a:extLst>
          </p:cNvPr>
          <p:cNvSpPr>
            <a:spLocks noGrp="1"/>
          </p:cNvSpPr>
          <p:nvPr>
            <p:ph sz="half" idx="1"/>
          </p:nvPr>
        </p:nvSpPr>
        <p:spPr>
          <a:xfrm>
            <a:off x="749808" y="1333500"/>
            <a:ext cx="10680192" cy="4861179"/>
          </a:xfrm>
        </p:spPr>
        <p:txBody>
          <a:bodyPr/>
          <a:lstStyle/>
          <a:p>
            <a:r>
              <a:rPr lang="en-US" dirty="0"/>
              <a:t>8.1	The student will apply and demonstrate movement concepts and skills in small-sided games/sports, rhythmic, dance, lifetime, and recreational activities.</a:t>
            </a:r>
          </a:p>
          <a:p>
            <a:pPr lvl="0"/>
            <a:r>
              <a:rPr lang="en-US" dirty="0"/>
              <a:t>Demonstrate and apply movement forms to a variety of cooperative and tactical activities that include dynamic and unpredictable situations with a focus on defensive strategies, including reducing space, transitioning from offense to defense quickly, and selecting appropriate tactics to gain a defensive advantage.</a:t>
            </a:r>
          </a:p>
          <a:p>
            <a:r>
              <a:rPr lang="en-US" dirty="0"/>
              <a:t> </a:t>
            </a:r>
          </a:p>
          <a:p>
            <a:r>
              <a:rPr lang="en-US" dirty="0"/>
              <a:t>9.4     The student will explain and demonstrate the skills needed to be safe, responsible, and respectful in all physical activity settings.</a:t>
            </a:r>
          </a:p>
          <a:p>
            <a:pPr lvl="0"/>
            <a:r>
              <a:rPr lang="en-US" dirty="0"/>
              <a:t>Identify and demonstrate proper etiquette, respect for the differences of others, integrity, safety and teamwork while engaging in a variety of activities.</a:t>
            </a:r>
          </a:p>
          <a:p>
            <a:r>
              <a:rPr lang="en-US" dirty="0"/>
              <a:t>10.1 D) Demonstrate appropriate and proper use of equipment in one or more lifetime activities.</a:t>
            </a:r>
          </a:p>
          <a:p>
            <a:endParaRPr lang="en-US" dirty="0"/>
          </a:p>
        </p:txBody>
      </p:sp>
    </p:spTree>
    <p:extLst>
      <p:ext uri="{BB962C8B-B14F-4D97-AF65-F5344CB8AC3E}">
        <p14:creationId xmlns:p14="http://schemas.microsoft.com/office/powerpoint/2010/main" val="419028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1967-9ACB-4065-AC0C-C6E04BB407F7}"/>
              </a:ext>
            </a:extLst>
          </p:cNvPr>
          <p:cNvSpPr>
            <a:spLocks noGrp="1"/>
          </p:cNvSpPr>
          <p:nvPr>
            <p:ph type="title"/>
          </p:nvPr>
        </p:nvSpPr>
        <p:spPr>
          <a:xfrm>
            <a:off x="839788" y="457200"/>
            <a:ext cx="3932237" cy="1600200"/>
          </a:xfrm>
        </p:spPr>
        <p:txBody>
          <a:bodyPr anchor="b">
            <a:normAutofit/>
          </a:bodyPr>
          <a:lstStyle/>
          <a:p>
            <a:r>
              <a:rPr lang="en-US" dirty="0"/>
              <a:t>	</a:t>
            </a:r>
          </a:p>
        </p:txBody>
      </p:sp>
      <p:pic>
        <p:nvPicPr>
          <p:cNvPr id="6" name="Picture 5">
            <a:extLst>
              <a:ext uri="{FF2B5EF4-FFF2-40B4-BE49-F238E27FC236}">
                <a16:creationId xmlns:a16="http://schemas.microsoft.com/office/drawing/2014/main" id="{960F179C-3734-4348-A72B-00F0C284387F}"/>
              </a:ext>
            </a:extLst>
          </p:cNvPr>
          <p:cNvPicPr>
            <a:picLocks noChangeAspect="1"/>
          </p:cNvPicPr>
          <p:nvPr/>
        </p:nvPicPr>
        <p:blipFill>
          <a:blip r:embed="rId2"/>
          <a:stretch>
            <a:fillRect/>
          </a:stretch>
        </p:blipFill>
        <p:spPr>
          <a:xfrm>
            <a:off x="5881212" y="987425"/>
            <a:ext cx="4776152" cy="4873625"/>
          </a:xfrm>
          <a:prstGeom prst="rect">
            <a:avLst/>
          </a:prstGeom>
          <a:noFill/>
        </p:spPr>
      </p:pic>
      <p:sp>
        <p:nvSpPr>
          <p:cNvPr id="3" name="Content Placeholder 2">
            <a:extLst>
              <a:ext uri="{FF2B5EF4-FFF2-40B4-BE49-F238E27FC236}">
                <a16:creationId xmlns:a16="http://schemas.microsoft.com/office/drawing/2014/main" id="{AB5E2C8C-99BD-4836-92AE-ECF68BDA40E4}"/>
              </a:ext>
            </a:extLst>
          </p:cNvPr>
          <p:cNvSpPr>
            <a:spLocks noGrp="1"/>
          </p:cNvSpPr>
          <p:nvPr>
            <p:ph type="body" sz="half" idx="2"/>
          </p:nvPr>
        </p:nvSpPr>
        <p:spPr>
          <a:xfrm>
            <a:off x="839788" y="914400"/>
            <a:ext cx="4656772" cy="5252720"/>
          </a:xfrm>
        </p:spPr>
        <p:txBody>
          <a:bodyPr>
            <a:normAutofit/>
          </a:bodyPr>
          <a:lstStyle/>
          <a:p>
            <a:r>
              <a:rPr lang="en-US" sz="2000" dirty="0">
                <a:solidFill>
                  <a:schemeClr val="tx1"/>
                </a:solidFill>
              </a:rPr>
              <a:t>Code Breaker</a:t>
            </a:r>
          </a:p>
          <a:p>
            <a:r>
              <a:rPr lang="en-US" sz="2000" dirty="0">
                <a:solidFill>
                  <a:schemeClr val="tx1"/>
                </a:solidFill>
              </a:rPr>
              <a:t>Equipment sets of 6 note cards</a:t>
            </a:r>
          </a:p>
          <a:p>
            <a:r>
              <a:rPr lang="en-US" sz="2000" dirty="0">
                <a:solidFill>
                  <a:schemeClr val="tx1"/>
                </a:solidFill>
              </a:rPr>
              <a:t>Activity</a:t>
            </a:r>
          </a:p>
          <a:p>
            <a:r>
              <a:rPr lang="en-US" sz="2000" dirty="0">
                <a:solidFill>
                  <a:schemeClr val="tx1"/>
                </a:solidFill>
              </a:rPr>
              <a:t>Write a body weight exercise and repetitions on each card. Number the cards from 1-6.  Divide the Ss into groups of 6 and hand each group member a card.  Ss will come up one at a time trying to get the six number code in the correct order.  If they are not in the correct order the whole group must perform the exercise on the card.</a:t>
            </a:r>
          </a:p>
        </p:txBody>
      </p:sp>
      <p:sp>
        <p:nvSpPr>
          <p:cNvPr id="4" name="Footer Placeholder 3">
            <a:extLst>
              <a:ext uri="{FF2B5EF4-FFF2-40B4-BE49-F238E27FC236}">
                <a16:creationId xmlns:a16="http://schemas.microsoft.com/office/drawing/2014/main" id="{7FE79D18-0AE5-44FF-B265-7B9C379DB1E3}"/>
              </a:ext>
            </a:extLst>
          </p:cNvPr>
          <p:cNvSpPr>
            <a:spLocks noGrp="1"/>
          </p:cNvSpPr>
          <p:nvPr>
            <p:ph type="ftr" sz="quarter" idx="11"/>
          </p:nvPr>
        </p:nvSpPr>
        <p:spPr>
          <a:xfrm>
            <a:off x="621792" y="457200"/>
            <a:ext cx="3200400" cy="274320"/>
          </a:xfrm>
        </p:spPr>
        <p:txBody>
          <a:bodyPr anchor="ctr">
            <a:normAutofit/>
          </a:bodyPr>
          <a:lstStyle/>
          <a:p>
            <a:pPr>
              <a:spcAft>
                <a:spcPts val="600"/>
              </a:spcAft>
            </a:pPr>
            <a:endParaRPr lang="en-US" dirty="0"/>
          </a:p>
        </p:txBody>
      </p:sp>
      <p:sp>
        <p:nvSpPr>
          <p:cNvPr id="5" name="Slide Number Placeholder 4">
            <a:extLst>
              <a:ext uri="{FF2B5EF4-FFF2-40B4-BE49-F238E27FC236}">
                <a16:creationId xmlns:a16="http://schemas.microsoft.com/office/drawing/2014/main" id="{D912771A-6207-43B1-8CD1-FA69532835F4}"/>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7</a:t>
            </a:fld>
            <a:endParaRPr lang="en-US"/>
          </a:p>
        </p:txBody>
      </p:sp>
    </p:spTree>
    <p:extLst>
      <p:ext uri="{BB962C8B-B14F-4D97-AF65-F5344CB8AC3E}">
        <p14:creationId xmlns:p14="http://schemas.microsoft.com/office/powerpoint/2010/main" val="131764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DD44B7-636B-4133-AD26-315E0D1343A0}"/>
              </a:ext>
            </a:extLst>
          </p:cNvPr>
          <p:cNvPicPr>
            <a:picLocks noChangeAspect="1"/>
          </p:cNvPicPr>
          <p:nvPr/>
        </p:nvPicPr>
        <p:blipFill>
          <a:blip r:embed="rId2"/>
          <a:stretch>
            <a:fillRect/>
          </a:stretch>
        </p:blipFill>
        <p:spPr>
          <a:xfrm>
            <a:off x="8003815" y="924450"/>
            <a:ext cx="3426185" cy="1769076"/>
          </a:xfrm>
          <a:prstGeom prst="rect">
            <a:avLst/>
          </a:prstGeom>
        </p:spPr>
      </p:pic>
      <p:sp>
        <p:nvSpPr>
          <p:cNvPr id="2" name="Title 1">
            <a:extLst>
              <a:ext uri="{FF2B5EF4-FFF2-40B4-BE49-F238E27FC236}">
                <a16:creationId xmlns:a16="http://schemas.microsoft.com/office/drawing/2014/main" id="{9A051967-9ACB-4065-AC0C-C6E04BB407F7}"/>
              </a:ext>
            </a:extLst>
          </p:cNvPr>
          <p:cNvSpPr>
            <a:spLocks noGrp="1"/>
          </p:cNvSpPr>
          <p:nvPr>
            <p:ph type="title"/>
          </p:nvPr>
        </p:nvSpPr>
        <p:spPr>
          <a:xfrm>
            <a:off x="10058399" y="5334000"/>
            <a:ext cx="276225" cy="1172082"/>
          </a:xfrm>
        </p:spPr>
        <p:txBody>
          <a:bodyPr/>
          <a:lstStyle/>
          <a:p>
            <a:endParaRPr lang="en-US" dirty="0"/>
          </a:p>
        </p:txBody>
      </p:sp>
      <p:sp>
        <p:nvSpPr>
          <p:cNvPr id="3" name="Content Placeholder 2">
            <a:extLst>
              <a:ext uri="{FF2B5EF4-FFF2-40B4-BE49-F238E27FC236}">
                <a16:creationId xmlns:a16="http://schemas.microsoft.com/office/drawing/2014/main" id="{AB5E2C8C-99BD-4836-92AE-ECF68BDA40E4}"/>
              </a:ext>
            </a:extLst>
          </p:cNvPr>
          <p:cNvSpPr>
            <a:spLocks noGrp="1"/>
          </p:cNvSpPr>
          <p:nvPr>
            <p:ph sz="half" idx="1"/>
          </p:nvPr>
        </p:nvSpPr>
        <p:spPr/>
        <p:txBody>
          <a:bodyPr/>
          <a:lstStyle/>
          <a:p>
            <a:r>
              <a:rPr lang="en-US" dirty="0"/>
              <a:t>Last one standing</a:t>
            </a:r>
          </a:p>
          <a:p>
            <a:r>
              <a:rPr lang="en-US" dirty="0"/>
              <a:t>Equipment music player</a:t>
            </a:r>
          </a:p>
          <a:p>
            <a:r>
              <a:rPr lang="en-US" dirty="0"/>
              <a:t>Activity</a:t>
            </a:r>
          </a:p>
          <a:p>
            <a:r>
              <a:rPr lang="en-US" dirty="0"/>
              <a:t>Ss will start walking and when the music stops they will either stand, kneel, or lay down.  The teacher will close their eyes when they music stops and choose one of the 3.  Whichever the teacher chooses those students are out and must go to the outside walls and perform an exercise.  This continues until there is only 1 left.</a:t>
            </a:r>
          </a:p>
        </p:txBody>
      </p:sp>
      <p:sp>
        <p:nvSpPr>
          <p:cNvPr id="4" name="Footer Placeholder 3">
            <a:extLst>
              <a:ext uri="{FF2B5EF4-FFF2-40B4-BE49-F238E27FC236}">
                <a16:creationId xmlns:a16="http://schemas.microsoft.com/office/drawing/2014/main" id="{7FE79D18-0AE5-44FF-B265-7B9C379DB1E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912771A-6207-43B1-8CD1-FA69532835F4}"/>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8" name="Picture 7">
            <a:extLst>
              <a:ext uri="{FF2B5EF4-FFF2-40B4-BE49-F238E27FC236}">
                <a16:creationId xmlns:a16="http://schemas.microsoft.com/office/drawing/2014/main" id="{59B71FC6-34A6-4C10-8BD0-9AE5954C459F}"/>
              </a:ext>
            </a:extLst>
          </p:cNvPr>
          <p:cNvPicPr>
            <a:picLocks noChangeAspect="1"/>
          </p:cNvPicPr>
          <p:nvPr/>
        </p:nvPicPr>
        <p:blipFill>
          <a:blip r:embed="rId3"/>
          <a:stretch>
            <a:fillRect/>
          </a:stretch>
        </p:blipFill>
        <p:spPr>
          <a:xfrm>
            <a:off x="1973306" y="899668"/>
            <a:ext cx="2355850" cy="1757680"/>
          </a:xfrm>
          <a:prstGeom prst="rect">
            <a:avLst/>
          </a:prstGeom>
        </p:spPr>
      </p:pic>
      <p:pic>
        <p:nvPicPr>
          <p:cNvPr id="9" name="Picture 8">
            <a:extLst>
              <a:ext uri="{FF2B5EF4-FFF2-40B4-BE49-F238E27FC236}">
                <a16:creationId xmlns:a16="http://schemas.microsoft.com/office/drawing/2014/main" id="{CE378E7F-C523-44C4-B595-455F92476698}"/>
              </a:ext>
            </a:extLst>
          </p:cNvPr>
          <p:cNvPicPr>
            <a:picLocks noChangeAspect="1"/>
          </p:cNvPicPr>
          <p:nvPr/>
        </p:nvPicPr>
        <p:blipFill>
          <a:blip r:embed="rId4"/>
          <a:stretch>
            <a:fillRect/>
          </a:stretch>
        </p:blipFill>
        <p:spPr>
          <a:xfrm>
            <a:off x="5363211" y="927445"/>
            <a:ext cx="1606549" cy="1766081"/>
          </a:xfrm>
          <a:prstGeom prst="rect">
            <a:avLst/>
          </a:prstGeom>
        </p:spPr>
      </p:pic>
    </p:spTree>
    <p:extLst>
      <p:ext uri="{BB962C8B-B14F-4D97-AF65-F5344CB8AC3E}">
        <p14:creationId xmlns:p14="http://schemas.microsoft.com/office/powerpoint/2010/main" val="18627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F522E2-B62D-4E0C-B739-3076B23A5124}"/>
              </a:ext>
            </a:extLst>
          </p:cNvPr>
          <p:cNvPicPr>
            <a:picLocks noChangeAspect="1"/>
          </p:cNvPicPr>
          <p:nvPr/>
        </p:nvPicPr>
        <p:blipFill>
          <a:blip r:embed="rId2"/>
          <a:stretch>
            <a:fillRect/>
          </a:stretch>
        </p:blipFill>
        <p:spPr>
          <a:xfrm>
            <a:off x="200025" y="4220354"/>
            <a:ext cx="11732895" cy="2637646"/>
          </a:xfrm>
          <a:prstGeom prst="rect">
            <a:avLst/>
          </a:prstGeom>
        </p:spPr>
      </p:pic>
      <p:sp>
        <p:nvSpPr>
          <p:cNvPr id="2" name="Title 1">
            <a:extLst>
              <a:ext uri="{FF2B5EF4-FFF2-40B4-BE49-F238E27FC236}">
                <a16:creationId xmlns:a16="http://schemas.microsoft.com/office/drawing/2014/main" id="{9A051967-9ACB-4065-AC0C-C6E04BB407F7}"/>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AB5E2C8C-99BD-4836-92AE-ECF68BDA40E4}"/>
              </a:ext>
            </a:extLst>
          </p:cNvPr>
          <p:cNvSpPr>
            <a:spLocks noGrp="1"/>
          </p:cNvSpPr>
          <p:nvPr>
            <p:ph sz="half" idx="1"/>
          </p:nvPr>
        </p:nvSpPr>
        <p:spPr>
          <a:xfrm>
            <a:off x="374904" y="1911096"/>
            <a:ext cx="10680192" cy="2834640"/>
          </a:xfrm>
        </p:spPr>
        <p:txBody>
          <a:bodyPr/>
          <a:lstStyle/>
          <a:p>
            <a:r>
              <a:rPr lang="en-US" dirty="0"/>
              <a:t>Head shoulder knees and pin/cone</a:t>
            </a:r>
          </a:p>
          <a:p>
            <a:r>
              <a:rPr lang="en-US" dirty="0"/>
              <a:t>Equipment 1 pin/cone for every 2 people</a:t>
            </a:r>
          </a:p>
          <a:p>
            <a:r>
              <a:rPr lang="en-US" dirty="0"/>
              <a:t>Activity</a:t>
            </a:r>
          </a:p>
          <a:p>
            <a:r>
              <a:rPr lang="en-US" dirty="0"/>
              <a:t>Teacher will call out different anatomy parts and the Ss will touch that body part.  When the teacher says pin/cone the Ss will try to grab the pin/cone.  The first to grab the item wins and the other takes a lap and finds a new opponent.  After a few rounds then start an elimination round until there is only one left.</a:t>
            </a:r>
          </a:p>
        </p:txBody>
      </p:sp>
      <p:sp>
        <p:nvSpPr>
          <p:cNvPr id="4" name="Footer Placeholder 3">
            <a:extLst>
              <a:ext uri="{FF2B5EF4-FFF2-40B4-BE49-F238E27FC236}">
                <a16:creationId xmlns:a16="http://schemas.microsoft.com/office/drawing/2014/main" id="{7FE79D18-0AE5-44FF-B265-7B9C379DB1E3}"/>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D912771A-6207-43B1-8CD1-FA69532835F4}"/>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249818070"/>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0</TotalTime>
  <Words>764</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Sabon Next LT</vt:lpstr>
      <vt:lpstr>Office Theme</vt:lpstr>
      <vt:lpstr>Little to No equipment </vt:lpstr>
      <vt:lpstr>AGENDA</vt:lpstr>
      <vt:lpstr>Introduction</vt:lpstr>
      <vt:lpstr>PRIMARY GOALS</vt:lpstr>
      <vt:lpstr>Standards</vt:lpstr>
      <vt:lpstr>Standards (cont)</vt:lpstr>
      <vt:lpstr> </vt:lpstr>
      <vt:lpstr>PowerPoint Presentation</vt:lpstr>
      <vt:lpstr>Activity </vt:lpstr>
      <vt:lpstr>SUMMARY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2023-06-05T17:22:08Z</dcterms:created>
  <dcterms:modified xsi:type="dcterms:W3CDTF">2024-03-06T19:01:09Z</dcterms:modified>
</cp:coreProperties>
</file>