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816343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408171" algn="l" defTabSz="816343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816343" algn="l" defTabSz="816343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224514" algn="l" defTabSz="816343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1632686" algn="l" defTabSz="816343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2040856" algn="l" defTabSz="816343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2449028" algn="l" defTabSz="816343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2857199" algn="l" defTabSz="816343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3265371" algn="l" defTabSz="816343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9612"/>
    <a:srgbClr val="1AABCE"/>
    <a:srgbClr val="F400FF"/>
    <a:srgbClr val="F4BA0B"/>
    <a:srgbClr val="A3D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 varScale="1">
        <p:scale>
          <a:sx n="196" d="100"/>
          <a:sy n="196" d="100"/>
        </p:scale>
        <p:origin x="176" y="1152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2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675" y="247650"/>
            <a:ext cx="3290888" cy="52661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40" y="247650"/>
            <a:ext cx="9723437" cy="52661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6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8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</p:spPr>
        <p:txBody>
          <a:bodyPr anchor="t"/>
          <a:lstStyle>
            <a:lvl1pPr algn="l">
              <a:defRPr sz="356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1pPr>
            <a:lvl2pPr marL="408194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816388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3pPr>
            <a:lvl4pPr marL="1224582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4pPr>
            <a:lvl5pPr marL="1632776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5pPr>
            <a:lvl6pPr marL="204096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6pPr>
            <a:lvl7pPr marL="2449163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7pPr>
            <a:lvl8pPr marL="2857357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8pPr>
            <a:lvl9pPr marL="3265551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6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1440657"/>
            <a:ext cx="6507162" cy="4073129"/>
          </a:xfrm>
        </p:spPr>
        <p:txBody>
          <a:bodyPr/>
          <a:lstStyle>
            <a:lvl1pPr>
              <a:defRPr sz="2500"/>
            </a:lvl1pPr>
            <a:lvl2pPr>
              <a:defRPr sz="2125"/>
            </a:lvl2pPr>
            <a:lvl3pPr>
              <a:defRPr sz="1813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2" y="1440657"/>
            <a:ext cx="6507163" cy="4073129"/>
          </a:xfrm>
        </p:spPr>
        <p:txBody>
          <a:bodyPr/>
          <a:lstStyle>
            <a:lvl1pPr>
              <a:defRPr sz="2500"/>
            </a:lvl1pPr>
            <a:lvl2pPr>
              <a:defRPr sz="2125"/>
            </a:lvl2pPr>
            <a:lvl3pPr>
              <a:defRPr sz="1813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2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125" b="1"/>
            </a:lvl1pPr>
            <a:lvl2pPr marL="408194" indent="0">
              <a:buNone/>
              <a:defRPr sz="1813" b="1"/>
            </a:lvl2pPr>
            <a:lvl3pPr marL="816388" indent="0">
              <a:buNone/>
              <a:defRPr sz="1625" b="1"/>
            </a:lvl3pPr>
            <a:lvl4pPr marL="1224582" indent="0">
              <a:buNone/>
              <a:defRPr sz="1438" b="1"/>
            </a:lvl4pPr>
            <a:lvl5pPr marL="1632776" indent="0">
              <a:buNone/>
              <a:defRPr sz="1438" b="1"/>
            </a:lvl5pPr>
            <a:lvl6pPr marL="2040969" indent="0">
              <a:buNone/>
              <a:defRPr sz="1438" b="1"/>
            </a:lvl6pPr>
            <a:lvl7pPr marL="2449163" indent="0">
              <a:buNone/>
              <a:defRPr sz="1438" b="1"/>
            </a:lvl7pPr>
            <a:lvl8pPr marL="2857357" indent="0">
              <a:buNone/>
              <a:defRPr sz="1438" b="1"/>
            </a:lvl8pPr>
            <a:lvl9pPr marL="3265551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125"/>
            </a:lvl1pPr>
            <a:lvl2pPr>
              <a:defRPr sz="1813"/>
            </a:lvl2pPr>
            <a:lvl3pPr>
              <a:defRPr sz="1625"/>
            </a:lvl3pPr>
            <a:lvl4pPr>
              <a:defRPr sz="1438"/>
            </a:lvl4pPr>
            <a:lvl5pPr>
              <a:defRPr sz="1438"/>
            </a:lvl5pPr>
            <a:lvl6pPr>
              <a:defRPr sz="1438"/>
            </a:lvl6pPr>
            <a:lvl7pPr>
              <a:defRPr sz="1438"/>
            </a:lvl7pPr>
            <a:lvl8pPr>
              <a:defRPr sz="1438"/>
            </a:lvl8pPr>
            <a:lvl9pPr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125" b="1"/>
            </a:lvl1pPr>
            <a:lvl2pPr marL="408194" indent="0">
              <a:buNone/>
              <a:defRPr sz="1813" b="1"/>
            </a:lvl2pPr>
            <a:lvl3pPr marL="816388" indent="0">
              <a:buNone/>
              <a:defRPr sz="1625" b="1"/>
            </a:lvl3pPr>
            <a:lvl4pPr marL="1224582" indent="0">
              <a:buNone/>
              <a:defRPr sz="1438" b="1"/>
            </a:lvl4pPr>
            <a:lvl5pPr marL="1632776" indent="0">
              <a:buNone/>
              <a:defRPr sz="1438" b="1"/>
            </a:lvl5pPr>
            <a:lvl6pPr marL="2040969" indent="0">
              <a:buNone/>
              <a:defRPr sz="1438" b="1"/>
            </a:lvl6pPr>
            <a:lvl7pPr marL="2449163" indent="0">
              <a:buNone/>
              <a:defRPr sz="1438" b="1"/>
            </a:lvl7pPr>
            <a:lvl8pPr marL="2857357" indent="0">
              <a:buNone/>
              <a:defRPr sz="1438" b="1"/>
            </a:lvl8pPr>
            <a:lvl9pPr marL="3265551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963466"/>
          </a:xfrm>
        </p:spPr>
        <p:txBody>
          <a:bodyPr/>
          <a:lstStyle>
            <a:lvl1pPr>
              <a:defRPr sz="2125"/>
            </a:lvl1pPr>
            <a:lvl2pPr>
              <a:defRPr sz="1813"/>
            </a:lvl2pPr>
            <a:lvl3pPr>
              <a:defRPr sz="1625"/>
            </a:lvl3pPr>
            <a:lvl4pPr>
              <a:defRPr sz="1438"/>
            </a:lvl4pPr>
            <a:lvl5pPr>
              <a:defRPr sz="1438"/>
            </a:lvl5pPr>
            <a:lvl6pPr>
              <a:defRPr sz="1438"/>
            </a:lvl6pPr>
            <a:lvl7pPr>
              <a:defRPr sz="1438"/>
            </a:lvl7pPr>
            <a:lvl8pPr>
              <a:defRPr sz="1438"/>
            </a:lvl8pPr>
            <a:lvl9pPr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8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75"/>
            </a:lvl1pPr>
            <a:lvl2pPr>
              <a:defRPr sz="2500"/>
            </a:lvl2pPr>
            <a:lvl3pPr>
              <a:defRPr sz="2125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8298"/>
          </a:xfrm>
        </p:spPr>
        <p:txBody>
          <a:bodyPr/>
          <a:lstStyle>
            <a:lvl1pPr marL="0" indent="0">
              <a:buNone/>
              <a:defRPr sz="1250"/>
            </a:lvl1pPr>
            <a:lvl2pPr marL="408194" indent="0">
              <a:buNone/>
              <a:defRPr sz="1063"/>
            </a:lvl2pPr>
            <a:lvl3pPr marL="816388" indent="0">
              <a:buNone/>
              <a:defRPr sz="875"/>
            </a:lvl3pPr>
            <a:lvl4pPr marL="1224582" indent="0">
              <a:buNone/>
              <a:defRPr sz="813"/>
            </a:lvl4pPr>
            <a:lvl5pPr marL="1632776" indent="0">
              <a:buNone/>
              <a:defRPr sz="813"/>
            </a:lvl5pPr>
            <a:lvl6pPr marL="2040969" indent="0">
              <a:buNone/>
              <a:defRPr sz="813"/>
            </a:lvl6pPr>
            <a:lvl7pPr marL="2449163" indent="0">
              <a:buNone/>
              <a:defRPr sz="813"/>
            </a:lvl7pPr>
            <a:lvl8pPr marL="2857357" indent="0">
              <a:buNone/>
              <a:defRPr sz="813"/>
            </a:lvl8pPr>
            <a:lvl9pPr marL="3265551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3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75"/>
            </a:lvl1pPr>
            <a:lvl2pPr marL="408194" indent="0">
              <a:buNone/>
              <a:defRPr sz="2500"/>
            </a:lvl2pPr>
            <a:lvl3pPr marL="816388" indent="0">
              <a:buNone/>
              <a:defRPr sz="2125"/>
            </a:lvl3pPr>
            <a:lvl4pPr marL="1224582" indent="0">
              <a:buNone/>
              <a:defRPr sz="1813"/>
            </a:lvl4pPr>
            <a:lvl5pPr marL="1632776" indent="0">
              <a:buNone/>
              <a:defRPr sz="1813"/>
            </a:lvl5pPr>
            <a:lvl6pPr marL="2040969" indent="0">
              <a:buNone/>
              <a:defRPr sz="1813"/>
            </a:lvl6pPr>
            <a:lvl7pPr marL="2449163" indent="0">
              <a:buNone/>
              <a:defRPr sz="1813"/>
            </a:lvl7pPr>
            <a:lvl8pPr marL="2857357" indent="0">
              <a:buNone/>
              <a:defRPr sz="1813"/>
            </a:lvl8pPr>
            <a:lvl9pPr marL="3265551" indent="0">
              <a:buNone/>
              <a:defRPr sz="18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250"/>
            </a:lvl1pPr>
            <a:lvl2pPr marL="408194" indent="0">
              <a:buNone/>
              <a:defRPr sz="1063"/>
            </a:lvl2pPr>
            <a:lvl3pPr marL="816388" indent="0">
              <a:buNone/>
              <a:defRPr sz="875"/>
            </a:lvl3pPr>
            <a:lvl4pPr marL="1224582" indent="0">
              <a:buNone/>
              <a:defRPr sz="813"/>
            </a:lvl4pPr>
            <a:lvl5pPr marL="1632776" indent="0">
              <a:buNone/>
              <a:defRPr sz="813"/>
            </a:lvl5pPr>
            <a:lvl6pPr marL="2040969" indent="0">
              <a:buNone/>
              <a:defRPr sz="813"/>
            </a:lvl6pPr>
            <a:lvl7pPr marL="2449163" indent="0">
              <a:buNone/>
              <a:defRPr sz="813"/>
            </a:lvl7pPr>
            <a:lvl8pPr marL="2857357" indent="0">
              <a:buNone/>
              <a:defRPr sz="813"/>
            </a:lvl8pPr>
            <a:lvl9pPr marL="3265551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4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3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2C0D-9D67-42A3-9A20-E627DDAA9FBB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3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3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1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388" rtl="0" eaLnBrk="1" latinLnBrk="0" hangingPunct="1">
        <a:spcBef>
          <a:spcPct val="0"/>
        </a:spcBef>
        <a:buNone/>
        <a:defRPr sz="39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46" indent="-306146" algn="l" defTabSz="816388" rtl="0" eaLnBrk="1" latinLnBrk="0" hangingPunct="1">
        <a:spcBef>
          <a:spcPct val="20000"/>
        </a:spcBef>
        <a:buFont typeface="Arial" pitchFamily="34" charset="0"/>
        <a:buChar char="•"/>
        <a:defRPr sz="2875" kern="1200">
          <a:solidFill>
            <a:schemeClr val="tx1"/>
          </a:solidFill>
          <a:latin typeface="+mn-lt"/>
          <a:ea typeface="+mn-ea"/>
          <a:cs typeface="+mn-cs"/>
        </a:defRPr>
      </a:lvl1pPr>
      <a:lvl2pPr marL="663315" indent="-255121" algn="l" defTabSz="81638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85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2125" kern="1200">
          <a:solidFill>
            <a:schemeClr val="tx1"/>
          </a:solidFill>
          <a:latin typeface="+mn-lt"/>
          <a:ea typeface="+mn-ea"/>
          <a:cs typeface="+mn-cs"/>
        </a:defRPr>
      </a:lvl3pPr>
      <a:lvl4pPr marL="1428679" indent="-204097" algn="l" defTabSz="816388" rtl="0" eaLnBrk="1" latinLnBrk="0" hangingPunct="1">
        <a:spcBef>
          <a:spcPct val="20000"/>
        </a:spcBef>
        <a:buFont typeface="Arial" pitchFamily="34" charset="0"/>
        <a:buChar char="–"/>
        <a:defRPr sz="1813" kern="1200">
          <a:solidFill>
            <a:schemeClr val="tx1"/>
          </a:solidFill>
          <a:latin typeface="+mn-lt"/>
          <a:ea typeface="+mn-ea"/>
          <a:cs typeface="+mn-cs"/>
        </a:defRPr>
      </a:lvl4pPr>
      <a:lvl5pPr marL="1836873" indent="-204097" algn="l" defTabSz="816388" rtl="0" eaLnBrk="1" latinLnBrk="0" hangingPunct="1">
        <a:spcBef>
          <a:spcPct val="20000"/>
        </a:spcBef>
        <a:buFont typeface="Arial" pitchFamily="34" charset="0"/>
        <a:buChar char="»"/>
        <a:defRPr sz="1813" kern="1200">
          <a:solidFill>
            <a:schemeClr val="tx1"/>
          </a:solidFill>
          <a:latin typeface="+mn-lt"/>
          <a:ea typeface="+mn-ea"/>
          <a:cs typeface="+mn-cs"/>
        </a:defRPr>
      </a:lvl5pPr>
      <a:lvl6pPr marL="2245066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6pPr>
      <a:lvl7pPr marL="2653260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7pPr>
      <a:lvl8pPr marL="3061454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8pPr>
      <a:lvl9pPr marL="3469648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88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1pPr>
      <a:lvl2pPr marL="408194" algn="l" defTabSz="816388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816388" algn="l" defTabSz="816388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224582" algn="l" defTabSz="816388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32776" algn="l" defTabSz="816388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0969" algn="l" defTabSz="816388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49163" algn="l" defTabSz="816388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857357" algn="l" defTabSz="816388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265551" algn="l" defTabSz="816388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iagonal Stripe 102"/>
          <p:cNvSpPr/>
          <p:nvPr/>
        </p:nvSpPr>
        <p:spPr>
          <a:xfrm>
            <a:off x="1" y="798638"/>
            <a:ext cx="898071" cy="1270276"/>
          </a:xfrm>
          <a:prstGeom prst="diagStripe">
            <a:avLst>
              <a:gd name="adj" fmla="val 68796"/>
            </a:avLst>
          </a:prstGeom>
          <a:solidFill>
            <a:srgbClr val="A3D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6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9" l="9952" r="89995">
                        <a14:foregroundMark x1="69716" y1="76565" x2="75013" y2="68914"/>
                        <a14:foregroundMark x1="75013" y1="67469" x2="73569" y2="61691"/>
                        <a14:foregroundMark x1="53879" y1="72766" x2="57731" y2="54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99" t="21490" b="9552"/>
          <a:stretch/>
        </p:blipFill>
        <p:spPr>
          <a:xfrm rot="1187356">
            <a:off x="352318" y="-165854"/>
            <a:ext cx="1175678" cy="1066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136" y="123157"/>
            <a:ext cx="8728364" cy="314993"/>
          </a:xfrm>
          <a:prstGeom prst="rect">
            <a:avLst/>
          </a:prstGeom>
          <a:noFill/>
        </p:spPr>
        <p:txBody>
          <a:bodyPr wrap="square" lIns="16608" tIns="8304" rIns="16608" bIns="8304" rtlCol="0">
            <a:spAutoFit/>
          </a:bodyPr>
          <a:lstStyle/>
          <a:p>
            <a:pPr algn="ctr"/>
            <a:r>
              <a:rPr lang="en-US" sz="1938" b="1" dirty="0">
                <a:solidFill>
                  <a:srgbClr val="FF0000"/>
                </a:solidFill>
                <a:latin typeface="Maiandra GD" pitchFamily="34" charset="0"/>
              </a:rPr>
              <a:t>Department of Biology, Spring 2019 Biology Elective Offerings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0425" y="4866165"/>
            <a:ext cx="2343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7030A0"/>
                </a:solidFill>
              </a:rPr>
              <a:t>°By Permission for Non-honors Students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081725"/>
              </p:ext>
            </p:extLst>
          </p:nvPr>
        </p:nvGraphicFramePr>
        <p:xfrm>
          <a:off x="190500" y="542295"/>
          <a:ext cx="8763000" cy="4211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76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Course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Title/Topic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Instructor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Animal Science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Ecology/ Evolution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Environmental Science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Genetics / Cell/ </a:t>
                      </a:r>
                      <a:r>
                        <a:rPr lang="en-US" sz="700" b="1" u="none" strike="noStrike" dirty="0" err="1"/>
                        <a:t>Molec</a:t>
                      </a:r>
                      <a:r>
                        <a:rPr lang="en-US" sz="700" b="1" u="none" strike="noStrike" dirty="0"/>
                        <a:t>. / Dev./Neuro-Biology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Human Related Biology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Micro-biology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Plant Science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Fulfills Organismal Diversity</a:t>
                      </a:r>
                      <a:endParaRPr lang="en-US" sz="7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/>
                        <a:t>Fulfills Upper Division Lab</a:t>
                      </a:r>
                      <a:endParaRPr lang="en-US" sz="7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7150" marR="57150" marT="33618" marB="33618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245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+mn-lt"/>
                        </a:rPr>
                        <a:t>General Microbiology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Vasudevan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290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+mn-lt"/>
                        </a:rPr>
                        <a:t>Human Anatomy</a:t>
                      </a:r>
                      <a:r>
                        <a:rPr lang="en-US" sz="700" dirty="0">
                          <a:solidFill>
                            <a:srgbClr val="FF0000"/>
                          </a:solidFill>
                          <a:latin typeface="+mn-lt"/>
                        </a:rPr>
                        <a:t>*</a:t>
                      </a:r>
                      <a:endParaRPr lang="en-US" sz="700" dirty="0"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Multiple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214862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304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+mn-lt"/>
                        </a:rPr>
                        <a:t>Cell &amp; Molecular Biology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Daniel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06786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+mn-lt"/>
                        </a:rPr>
                        <a:t>Marine &amp; Freshwater Invertebrates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Wyngaard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Comparative Anatomy of Vertebrates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Rose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343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Immunology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Lantz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343L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Immunology Lab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Lantz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Bacterial Discovery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Herrick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38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38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38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38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Global Climate Change &amp; Life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Cocking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Animal Physiology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Parker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Sensation &amp; Perception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Andre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032550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385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Biopsychology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Shoup</a:t>
                      </a:r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-Knox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00254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386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Field Biology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McMullen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73610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387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Environmental Microbiology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Steffen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791429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387L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638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Environmental Microbiology Lab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Steffen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561096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395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Comparative Animal Behavior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Baker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50765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Geology &amp; Ecology</a:t>
                      </a:r>
                      <a:r>
                        <a:rPr lang="en-US" sz="700" b="0" i="0" u="none" strike="noStrike" baseline="0" dirty="0">
                          <a:effectLst/>
                          <a:latin typeface="+mn-lt"/>
                        </a:rPr>
                        <a:t> of the Bahamas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Wurch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Evolutionary Analysis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Cooper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405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Vertebrate Paleontology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Fichter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020100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410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Advanced Human Anatomy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Multiple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42592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426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Aging and Neurodegeneration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Walker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Aquatics Microbiology Lab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Wurch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700" b="1" i="0" u="none" strike="noStrike" dirty="0">
                        <a:solidFill>
                          <a:srgbClr val="FF0000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Herpetology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McLeod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638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Tropical Ecology &amp; Restoration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Griscom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60472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Biological Applications of UAVs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Ludwig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935476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446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Experimental Neurobiology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Cleland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452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Population Ecology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Ludwig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454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Introduction  to Biometrics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Wyngaard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337563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457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Biological</a:t>
                      </a:r>
                      <a:r>
                        <a:rPr lang="en-US" sz="700" b="0" i="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 Applications of GIS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Wiggins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64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Plant Cell</a:t>
                      </a:r>
                      <a:r>
                        <a:rPr lang="en-US" sz="700" b="0" i="0" u="none" strike="noStrike" baseline="0" dirty="0">
                          <a:effectLst/>
                          <a:latin typeface="+mn-lt"/>
                        </a:rPr>
                        <a:t> &amp; Tissue Culture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Renfroe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468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Endocrinology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effectLst/>
                          <a:latin typeface="+mn-lt"/>
                        </a:rPr>
                        <a:t>Velayudhan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982784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482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Human Histology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Gabriele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491H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Scientific</a:t>
                      </a:r>
                      <a:r>
                        <a:rPr lang="en-US" sz="700" b="0" i="0" u="none" strike="noStrike" baseline="0" dirty="0">
                          <a:effectLst/>
                          <a:latin typeface="+mn-lt"/>
                        </a:rPr>
                        <a:t> Writing, Presentation, &amp; Critical Thinking</a:t>
                      </a: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+mn-lt"/>
                        </a:rPr>
                        <a:t>Rose</a:t>
                      </a:r>
                      <a:r>
                        <a:rPr lang="en-US" sz="7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°</a:t>
                      </a:r>
                    </a:p>
                  </a:txBody>
                  <a:tcPr marL="4763" marR="4763" marT="47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4763" marR="4763" marT="4763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05" b="98276" l="6107" r="899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943" y="4550959"/>
            <a:ext cx="888683" cy="5902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7FF951-6ACC-DC44-B1F0-1208C6EC2CDA}"/>
              </a:ext>
            </a:extLst>
          </p:cNvPr>
          <p:cNvSpPr/>
          <p:nvPr/>
        </p:nvSpPr>
        <p:spPr>
          <a:xfrm>
            <a:off x="190500" y="4866165"/>
            <a:ext cx="328487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*Restricted to Appropriate Pre-Professional Minors Until Open Enrollment</a:t>
            </a:r>
          </a:p>
        </p:txBody>
      </p:sp>
    </p:spTree>
    <p:extLst>
      <p:ext uri="{BB962C8B-B14F-4D97-AF65-F5344CB8AC3E}">
        <p14:creationId xmlns:p14="http://schemas.microsoft.com/office/powerpoint/2010/main" val="388556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320</Words>
  <Application>Microsoft Macintosh PowerPoint</Application>
  <PresentationFormat>On-screen Show (16:9)</PresentationFormat>
  <Paragraphs>210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Maiandra GD</vt:lpstr>
      <vt:lpstr>Zapf Dingbats</vt:lpstr>
      <vt:lpstr>Office Theme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Bannigan</dc:creator>
  <cp:lastModifiedBy>Microsoft Office User</cp:lastModifiedBy>
  <cp:revision>75</cp:revision>
  <dcterms:created xsi:type="dcterms:W3CDTF">2013-03-28T13:45:37Z</dcterms:created>
  <dcterms:modified xsi:type="dcterms:W3CDTF">2018-10-29T15:06:49Z</dcterms:modified>
</cp:coreProperties>
</file>