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87" r:id="rId3"/>
    <p:sldId id="257" r:id="rId4"/>
    <p:sldId id="258" r:id="rId5"/>
    <p:sldId id="259" r:id="rId6"/>
    <p:sldId id="281" r:id="rId7"/>
    <p:sldId id="267" r:id="rId8"/>
    <p:sldId id="269" r:id="rId9"/>
    <p:sldId id="282" r:id="rId10"/>
    <p:sldId id="270" r:id="rId11"/>
    <p:sldId id="271" r:id="rId12"/>
    <p:sldId id="294"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3" d="100"/>
          <a:sy n="93" d="100"/>
        </p:scale>
        <p:origin x="-136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79274F-DD2D-BD4C-9EE2-2D5510530B79}" type="datetimeFigureOut">
              <a:rPr lang="en-US" smtClean="0"/>
              <a:t>8/15/15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35B505-21AE-4E43-94D6-B4E0286A2955}" type="slidenum">
              <a:rPr lang="en-US" smtClean="0"/>
              <a:t>‹#›</a:t>
            </a:fld>
            <a:endParaRPr lang="en-US"/>
          </a:p>
        </p:txBody>
      </p:sp>
    </p:spTree>
    <p:extLst>
      <p:ext uri="{BB962C8B-B14F-4D97-AF65-F5344CB8AC3E}">
        <p14:creationId xmlns:p14="http://schemas.microsoft.com/office/powerpoint/2010/main" val="35521604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dirty="0" smtClean="0"/>
              <a:t>: a. Yes, it was correct</a:t>
            </a:r>
          </a:p>
          <a:p>
            <a:endParaRPr lang="en-US" dirty="0" smtClean="0"/>
          </a:p>
          <a:p>
            <a:r>
              <a:rPr lang="en-US" b="1" dirty="0" smtClean="0"/>
              <a:t>Why</a:t>
            </a:r>
            <a:r>
              <a:rPr lang="en-US" dirty="0" smtClean="0"/>
              <a:t>: Since</a:t>
            </a:r>
            <a:r>
              <a:rPr lang="en-US" baseline="0" dirty="0" smtClean="0"/>
              <a:t> both of these students are communications majors, they both understand the jargon associated with communications studies. The second student even showed their knowledge by asking a follow up question. </a:t>
            </a:r>
            <a:endParaRPr lang="en-US" dirty="0"/>
          </a:p>
        </p:txBody>
      </p:sp>
      <p:sp>
        <p:nvSpPr>
          <p:cNvPr id="4" name="Slide Number Placeholder 3"/>
          <p:cNvSpPr>
            <a:spLocks noGrp="1"/>
          </p:cNvSpPr>
          <p:nvPr>
            <p:ph type="sldNum" sz="quarter" idx="10"/>
          </p:nvPr>
        </p:nvSpPr>
        <p:spPr/>
        <p:txBody>
          <a:bodyPr/>
          <a:lstStyle/>
          <a:p>
            <a:fld id="{5535B505-21AE-4E43-94D6-B4E0286A2955}" type="slidenum">
              <a:rPr lang="en-US" smtClean="0"/>
              <a:t>4</a:t>
            </a:fld>
            <a:endParaRPr lang="en-US"/>
          </a:p>
        </p:txBody>
      </p:sp>
    </p:spTree>
    <p:extLst>
      <p:ext uri="{BB962C8B-B14F-4D97-AF65-F5344CB8AC3E}">
        <p14:creationId xmlns:p14="http://schemas.microsoft.com/office/powerpoint/2010/main" val="2995140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 </a:t>
            </a:r>
            <a:r>
              <a:rPr lang="en-US" dirty="0" smtClean="0"/>
              <a:t>b. Inference </a:t>
            </a:r>
          </a:p>
          <a:p>
            <a:endParaRPr lang="en-US" dirty="0" smtClean="0"/>
          </a:p>
          <a:p>
            <a:r>
              <a:rPr lang="en-US" b="1" dirty="0" smtClean="0">
                <a:solidFill>
                  <a:srgbClr val="000083"/>
                </a:solidFill>
              </a:rPr>
              <a:t>Why: </a:t>
            </a:r>
            <a:r>
              <a:rPr lang="en-US" b="0" dirty="0" smtClean="0">
                <a:solidFill>
                  <a:srgbClr val="000083"/>
                </a:solidFill>
              </a:rPr>
              <a:t>The</a:t>
            </a:r>
            <a:r>
              <a:rPr lang="en-US" b="0" baseline="0" dirty="0" smtClean="0">
                <a:solidFill>
                  <a:srgbClr val="000083"/>
                </a:solidFill>
              </a:rPr>
              <a:t> second speaker assumes that it will be warm based on it being sunny. However, it is not proven that it is warm, it is simply assumed by speaker 2. </a:t>
            </a:r>
            <a:endParaRPr lang="en-US" b="1" dirty="0">
              <a:solidFill>
                <a:srgbClr val="000083"/>
              </a:solidFill>
            </a:endParaRPr>
          </a:p>
        </p:txBody>
      </p:sp>
      <p:sp>
        <p:nvSpPr>
          <p:cNvPr id="4" name="Slide Number Placeholder 3"/>
          <p:cNvSpPr>
            <a:spLocks noGrp="1"/>
          </p:cNvSpPr>
          <p:nvPr>
            <p:ph type="sldNum" sz="quarter" idx="10"/>
          </p:nvPr>
        </p:nvSpPr>
        <p:spPr/>
        <p:txBody>
          <a:bodyPr/>
          <a:lstStyle/>
          <a:p>
            <a:fld id="{5535B505-21AE-4E43-94D6-B4E0286A2955}" type="slidenum">
              <a:rPr lang="en-US" smtClean="0"/>
              <a:t>5</a:t>
            </a:fld>
            <a:endParaRPr lang="en-US"/>
          </a:p>
        </p:txBody>
      </p:sp>
    </p:spTree>
    <p:extLst>
      <p:ext uri="{BB962C8B-B14F-4D97-AF65-F5344CB8AC3E}">
        <p14:creationId xmlns:p14="http://schemas.microsoft.com/office/powerpoint/2010/main" val="53007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a:t>
            </a:r>
            <a:r>
              <a:rPr lang="en-US" b="1" baseline="0" dirty="0" smtClean="0"/>
              <a:t>: </a:t>
            </a:r>
            <a:r>
              <a:rPr lang="en-US" b="0" baseline="0" dirty="0" smtClean="0"/>
              <a:t>c</a:t>
            </a:r>
            <a:r>
              <a:rPr lang="en-US" b="1" baseline="0" dirty="0" smtClean="0"/>
              <a:t>. </a:t>
            </a:r>
            <a:r>
              <a:rPr lang="en-US" baseline="0" dirty="0" smtClean="0"/>
              <a:t>Contradiction </a:t>
            </a:r>
          </a:p>
          <a:p>
            <a:endParaRPr lang="en-US" baseline="0" dirty="0" smtClean="0"/>
          </a:p>
          <a:p>
            <a:r>
              <a:rPr lang="en-US" b="1" baseline="0" dirty="0" smtClean="0"/>
              <a:t>Why</a:t>
            </a:r>
            <a:r>
              <a:rPr lang="en-US" baseline="0" dirty="0" smtClean="0"/>
              <a:t>: the speaker is sending mixed messages by telling the other person exciting news but not looking happy about it. It is not substitution because there is no substituting nonverbal messages for verbal messages. It is not repetition because there is not repeating nonverbal cues. It is not accentuation because there is not emphasis on what the speaker is saying. </a:t>
            </a:r>
            <a:endParaRPr lang="en-US" dirty="0"/>
          </a:p>
        </p:txBody>
      </p:sp>
      <p:sp>
        <p:nvSpPr>
          <p:cNvPr id="4" name="Slide Number Placeholder 3"/>
          <p:cNvSpPr>
            <a:spLocks noGrp="1"/>
          </p:cNvSpPr>
          <p:nvPr>
            <p:ph type="sldNum" sz="quarter" idx="10"/>
          </p:nvPr>
        </p:nvSpPr>
        <p:spPr/>
        <p:txBody>
          <a:bodyPr/>
          <a:lstStyle/>
          <a:p>
            <a:fld id="{5535B505-21AE-4E43-94D6-B4E0286A2955}" type="slidenum">
              <a:rPr lang="en-US" smtClean="0"/>
              <a:t>7</a:t>
            </a:fld>
            <a:endParaRPr lang="en-US"/>
          </a:p>
        </p:txBody>
      </p:sp>
    </p:spTree>
    <p:extLst>
      <p:ext uri="{BB962C8B-B14F-4D97-AF65-F5344CB8AC3E}">
        <p14:creationId xmlns:p14="http://schemas.microsoft.com/office/powerpoint/2010/main" val="308426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Answer</a:t>
            </a:r>
            <a:r>
              <a:rPr lang="en-US" sz="1200" kern="1200" dirty="0" smtClean="0">
                <a:solidFill>
                  <a:schemeClr val="tx1"/>
                </a:solidFill>
                <a:effectLst/>
                <a:latin typeface="+mn-lt"/>
                <a:ea typeface="+mn-ea"/>
                <a:cs typeface="+mn-cs"/>
              </a:rPr>
              <a:t>: a. Proxemics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Why:</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distance between the two individuals is much too close for normal interaction and has an influence on the conversation. Kinesics is not correct because it just focuses on facial gestures. Territoriality is not correct because it focuses on defending a fixed, geographic area, an exclusive domain. </a:t>
            </a:r>
            <a:r>
              <a:rPr lang="en-US" sz="1200" kern="1200" dirty="0" err="1" smtClean="0">
                <a:solidFill>
                  <a:schemeClr val="tx1"/>
                </a:solidFill>
                <a:effectLst/>
                <a:latin typeface="+mn-lt"/>
                <a:ea typeface="+mn-ea"/>
                <a:cs typeface="+mn-cs"/>
              </a:rPr>
              <a:t>Haptics</a:t>
            </a:r>
            <a:r>
              <a:rPr lang="en-US" sz="1200" kern="1200" dirty="0" smtClean="0">
                <a:solidFill>
                  <a:schemeClr val="tx1"/>
                </a:solidFill>
                <a:effectLst/>
                <a:latin typeface="+mn-lt"/>
                <a:ea typeface="+mn-ea"/>
                <a:cs typeface="+mn-cs"/>
              </a:rPr>
              <a:t> is not correct because it is the study of touch.</a:t>
            </a:r>
          </a:p>
          <a:p>
            <a:endParaRPr lang="en-US" dirty="0"/>
          </a:p>
        </p:txBody>
      </p:sp>
      <p:sp>
        <p:nvSpPr>
          <p:cNvPr id="4" name="Slide Number Placeholder 3"/>
          <p:cNvSpPr>
            <a:spLocks noGrp="1"/>
          </p:cNvSpPr>
          <p:nvPr>
            <p:ph type="sldNum" sz="quarter" idx="10"/>
          </p:nvPr>
        </p:nvSpPr>
        <p:spPr/>
        <p:txBody>
          <a:bodyPr/>
          <a:lstStyle/>
          <a:p>
            <a:fld id="{5535B505-21AE-4E43-94D6-B4E0286A2955}" type="slidenum">
              <a:rPr lang="en-US" smtClean="0"/>
              <a:t>8</a:t>
            </a:fld>
            <a:endParaRPr lang="en-US"/>
          </a:p>
        </p:txBody>
      </p:sp>
    </p:spTree>
    <p:extLst>
      <p:ext uri="{BB962C8B-B14F-4D97-AF65-F5344CB8AC3E}">
        <p14:creationId xmlns:p14="http://schemas.microsoft.com/office/powerpoint/2010/main" val="344331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 </a:t>
            </a:r>
            <a:r>
              <a:rPr lang="en-US" sz="1200" kern="1200" dirty="0" smtClean="0">
                <a:solidFill>
                  <a:schemeClr val="tx1"/>
                </a:solidFill>
                <a:effectLst/>
                <a:latin typeface="+mn-lt"/>
                <a:ea typeface="+mn-ea"/>
                <a:cs typeface="+mn-cs"/>
              </a:rPr>
              <a:t>Empathetic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Why: </a:t>
            </a:r>
            <a:r>
              <a:rPr lang="en-US" sz="1200" kern="1200" dirty="0" smtClean="0">
                <a:solidFill>
                  <a:schemeClr val="tx1"/>
                </a:solidFill>
                <a:effectLst/>
                <a:latin typeface="+mn-lt"/>
                <a:ea typeface="+mn-ea"/>
                <a:cs typeface="+mn-cs"/>
              </a:rPr>
              <a:t>the second speaker is trying to take the perspective of the first person and how they are feeling. It is not Informational because there is no clear attempt to comprehend the message of speaker one. It is not Critical because there is no process of evaluation of claims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535B505-21AE-4E43-94D6-B4E0286A2955}" type="slidenum">
              <a:rPr lang="en-US" smtClean="0"/>
              <a:t>10</a:t>
            </a:fld>
            <a:endParaRPr lang="en-US"/>
          </a:p>
        </p:txBody>
      </p:sp>
    </p:spTree>
    <p:extLst>
      <p:ext uri="{BB962C8B-B14F-4D97-AF65-F5344CB8AC3E}">
        <p14:creationId xmlns:p14="http://schemas.microsoft.com/office/powerpoint/2010/main" val="111674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Answer: </a:t>
            </a:r>
            <a:r>
              <a:rPr lang="en-US" sz="1200" b="0" kern="1200" dirty="0" smtClean="0">
                <a:solidFill>
                  <a:schemeClr val="tx1"/>
                </a:solidFill>
                <a:effectLst/>
                <a:latin typeface="+mn-lt"/>
                <a:ea typeface="+mn-ea"/>
                <a:cs typeface="+mn-cs"/>
              </a:rPr>
              <a:t>b.</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Conversational Narcissism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Why: </a:t>
            </a:r>
            <a:r>
              <a:rPr lang="en-US" sz="1200" kern="1200" dirty="0" smtClean="0">
                <a:solidFill>
                  <a:schemeClr val="tx1"/>
                </a:solidFill>
                <a:effectLst/>
                <a:latin typeface="+mn-lt"/>
                <a:ea typeface="+mn-ea"/>
                <a:cs typeface="+mn-cs"/>
              </a:rPr>
              <a:t>the speaker is attempting to turn the conversation to themselves without showing sustained interest in the first speaker’s conversation. It is not ambushing because there is no interest in strengths and weaknesses. It is not competitive interrupting because there is no interruption taking place. It is not pseudo-listening because the second person is not pretending to listen.</a:t>
            </a:r>
          </a:p>
          <a:p>
            <a:endParaRPr lang="en-US" dirty="0"/>
          </a:p>
        </p:txBody>
      </p:sp>
      <p:sp>
        <p:nvSpPr>
          <p:cNvPr id="4" name="Slide Number Placeholder 3"/>
          <p:cNvSpPr>
            <a:spLocks noGrp="1"/>
          </p:cNvSpPr>
          <p:nvPr>
            <p:ph type="sldNum" sz="quarter" idx="10"/>
          </p:nvPr>
        </p:nvSpPr>
        <p:spPr/>
        <p:txBody>
          <a:bodyPr/>
          <a:lstStyle/>
          <a:p>
            <a:fld id="{5535B505-21AE-4E43-94D6-B4E0286A2955}" type="slidenum">
              <a:rPr lang="en-US" smtClean="0"/>
              <a:t>11</a:t>
            </a:fld>
            <a:endParaRPr lang="en-US"/>
          </a:p>
        </p:txBody>
      </p:sp>
    </p:spTree>
    <p:extLst>
      <p:ext uri="{BB962C8B-B14F-4D97-AF65-F5344CB8AC3E}">
        <p14:creationId xmlns:p14="http://schemas.microsoft.com/office/powerpoint/2010/main" val="192381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ADB357-50D5-D746-AE7B-C4D6054670FD}" type="datetimeFigureOut">
              <a:rPr lang="en-US" smtClean="0"/>
              <a:t>8/15/15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992299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DB357-50D5-D746-AE7B-C4D6054670FD}" type="datetimeFigureOut">
              <a:rPr lang="en-US" smtClean="0"/>
              <a:t>8/15/15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231789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DB357-50D5-D746-AE7B-C4D6054670FD}" type="datetimeFigureOut">
              <a:rPr lang="en-US" smtClean="0"/>
              <a:t>8/15/15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56414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DB357-50D5-D746-AE7B-C4D6054670FD}" type="datetimeFigureOut">
              <a:rPr lang="en-US" smtClean="0"/>
              <a:t>8/15/15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376629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DB357-50D5-D746-AE7B-C4D6054670FD}" type="datetimeFigureOut">
              <a:rPr lang="en-US" smtClean="0"/>
              <a:t>8/15/15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187765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ADB357-50D5-D746-AE7B-C4D6054670FD}" type="datetimeFigureOut">
              <a:rPr lang="en-US" smtClean="0"/>
              <a:t>8/15/15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241875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ADB357-50D5-D746-AE7B-C4D6054670FD}" type="datetimeFigureOut">
              <a:rPr lang="en-US" smtClean="0"/>
              <a:t>8/15/15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659055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ADB357-50D5-D746-AE7B-C4D6054670FD}" type="datetimeFigureOut">
              <a:rPr lang="en-US" smtClean="0"/>
              <a:t>8/15/15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123488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DB357-50D5-D746-AE7B-C4D6054670FD}" type="datetimeFigureOut">
              <a:rPr lang="en-US" smtClean="0"/>
              <a:t>8/15/15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3260567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DB357-50D5-D746-AE7B-C4D6054670FD}" type="datetimeFigureOut">
              <a:rPr lang="en-US" smtClean="0"/>
              <a:t>8/15/15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329954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DB357-50D5-D746-AE7B-C4D6054670FD}" type="datetimeFigureOut">
              <a:rPr lang="en-US" smtClean="0"/>
              <a:t>8/15/15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60CD09-9AD9-5843-834D-F2DF4A6A80FA}" type="slidenum">
              <a:rPr lang="en-US" smtClean="0"/>
              <a:t>‹#›</a:t>
            </a:fld>
            <a:endParaRPr lang="en-US"/>
          </a:p>
        </p:txBody>
      </p:sp>
    </p:spTree>
    <p:extLst>
      <p:ext uri="{BB962C8B-B14F-4D97-AF65-F5344CB8AC3E}">
        <p14:creationId xmlns:p14="http://schemas.microsoft.com/office/powerpoint/2010/main" val="14900075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DB357-50D5-D746-AE7B-C4D6054670FD}" type="datetimeFigureOut">
              <a:rPr lang="en-US" smtClean="0"/>
              <a:t>8/15/15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60CD09-9AD9-5843-834D-F2DF4A6A80FA}" type="slidenum">
              <a:rPr lang="en-US" smtClean="0"/>
              <a:t>‹#›</a:t>
            </a:fld>
            <a:endParaRPr lang="en-US"/>
          </a:p>
        </p:txBody>
      </p:sp>
    </p:spTree>
    <p:extLst>
      <p:ext uri="{BB962C8B-B14F-4D97-AF65-F5344CB8AC3E}">
        <p14:creationId xmlns:p14="http://schemas.microsoft.com/office/powerpoint/2010/main" val="2234654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5.png"/><Relationship Id="rId1" Type="http://schemas.microsoft.com/office/2007/relationships/media" Target="../media/media5.m4v"/><Relationship Id="rId2" Type="http://schemas.openxmlformats.org/officeDocument/2006/relationships/video" Target="../media/media5.m4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6.png"/><Relationship Id="rId1" Type="http://schemas.microsoft.com/office/2007/relationships/media" Target="../media/media6.m4v"/><Relationship Id="rId2" Type="http://schemas.openxmlformats.org/officeDocument/2006/relationships/video" Target="../media/media6.m4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jmu.edu/commcenter/appointments.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v"/><Relationship Id="rId2" Type="http://schemas.openxmlformats.org/officeDocument/2006/relationships/video" Target="../media/media1.m4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2.m4v"/><Relationship Id="rId2" Type="http://schemas.openxmlformats.org/officeDocument/2006/relationships/video" Target="../media/media2.m4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png"/><Relationship Id="rId1" Type="http://schemas.microsoft.com/office/2007/relationships/media" Target="../media/media3.m4v"/><Relationship Id="rId2" Type="http://schemas.openxmlformats.org/officeDocument/2006/relationships/video" Target="../media/media3.m4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png"/><Relationship Id="rId1" Type="http://schemas.microsoft.com/office/2007/relationships/media" Target="../media/media4.m4v"/><Relationship Id="rId2" Type="http://schemas.openxmlformats.org/officeDocument/2006/relationships/video" Target="../media/media4.m4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000083"/>
                </a:solidFill>
              </a:rPr>
              <a:t>SCOM Basic Course</a:t>
            </a:r>
            <a:br>
              <a:rPr lang="en-US" b="1" dirty="0" smtClean="0">
                <a:solidFill>
                  <a:srgbClr val="000083"/>
                </a:solidFill>
              </a:rPr>
            </a:br>
            <a:r>
              <a:rPr lang="en-US" b="1" dirty="0" smtClean="0">
                <a:solidFill>
                  <a:srgbClr val="000083"/>
                </a:solidFill>
              </a:rPr>
              <a:t> </a:t>
            </a:r>
            <a:r>
              <a:rPr lang="en-US" b="1" dirty="0" smtClean="0">
                <a:solidFill>
                  <a:srgbClr val="000083"/>
                </a:solidFill>
              </a:rPr>
              <a:t>Final Video Review</a:t>
            </a:r>
            <a:endParaRPr lang="en-US" b="1" dirty="0">
              <a:solidFill>
                <a:srgbClr val="000083"/>
              </a:solidFill>
            </a:endParaRPr>
          </a:p>
        </p:txBody>
      </p:sp>
      <p:sp>
        <p:nvSpPr>
          <p:cNvPr id="3" name="Subtitle 2"/>
          <p:cNvSpPr>
            <a:spLocks noGrp="1"/>
          </p:cNvSpPr>
          <p:nvPr>
            <p:ph type="subTitle" idx="1"/>
          </p:nvPr>
        </p:nvSpPr>
        <p:spPr>
          <a:xfrm>
            <a:off x="1913467" y="3886200"/>
            <a:ext cx="5520266" cy="1752600"/>
          </a:xfrm>
        </p:spPr>
        <p:txBody>
          <a:bodyPr/>
          <a:lstStyle/>
          <a:p>
            <a:r>
              <a:rPr lang="en-US" dirty="0" smtClean="0"/>
              <a:t>Chapters</a:t>
            </a:r>
            <a:r>
              <a:rPr lang="en-US" smtClean="0"/>
              <a:t>: 4,5,6</a:t>
            </a:r>
            <a:endParaRPr lang="en-US" dirty="0"/>
          </a:p>
        </p:txBody>
      </p:sp>
    </p:spTree>
    <p:extLst>
      <p:ext uri="{BB962C8B-B14F-4D97-AF65-F5344CB8AC3E}">
        <p14:creationId xmlns:p14="http://schemas.microsoft.com/office/powerpoint/2010/main" val="22785888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50"/>
            <a:ext cx="8229600" cy="1143000"/>
          </a:xfrm>
        </p:spPr>
        <p:txBody>
          <a:bodyPr>
            <a:normAutofit/>
          </a:bodyPr>
          <a:lstStyle/>
          <a:p>
            <a:r>
              <a:rPr lang="en-US" sz="3000" b="1" dirty="0" smtClean="0">
                <a:solidFill>
                  <a:srgbClr val="000083"/>
                </a:solidFill>
                <a:latin typeface="Times New Roman"/>
                <a:cs typeface="Times New Roman"/>
              </a:rPr>
              <a:t>What type of listening is being displayed by person 2?</a:t>
            </a:r>
            <a:endParaRPr lang="en-US" sz="3000" b="1" dirty="0">
              <a:solidFill>
                <a:srgbClr val="000083"/>
              </a:solidFill>
              <a:latin typeface="Times New Roman"/>
              <a:cs typeface="Times New Roman"/>
            </a:endParaRPr>
          </a:p>
        </p:txBody>
      </p:sp>
      <p:sp>
        <p:nvSpPr>
          <p:cNvPr id="3" name="Content Placeholder 2"/>
          <p:cNvSpPr>
            <a:spLocks noGrp="1"/>
          </p:cNvSpPr>
          <p:nvPr>
            <p:ph idx="1"/>
          </p:nvPr>
        </p:nvSpPr>
        <p:spPr>
          <a:xfrm>
            <a:off x="2340378" y="4671761"/>
            <a:ext cx="4228849" cy="1921578"/>
          </a:xfrm>
        </p:spPr>
        <p:txBody>
          <a:bodyPr>
            <a:normAutofit/>
          </a:bodyPr>
          <a:lstStyle/>
          <a:p>
            <a:pPr marL="0" indent="0">
              <a:buNone/>
            </a:pPr>
            <a:r>
              <a:rPr lang="en-US" sz="2200" b="1" dirty="0" smtClean="0">
                <a:solidFill>
                  <a:srgbClr val="000083"/>
                </a:solidFill>
                <a:latin typeface="Times New Roman"/>
                <a:cs typeface="Times New Roman"/>
              </a:rPr>
              <a:t>a. Informational</a:t>
            </a:r>
          </a:p>
          <a:p>
            <a:pPr marL="0" indent="0">
              <a:buNone/>
            </a:pPr>
            <a:r>
              <a:rPr lang="en-US" sz="2200" b="1" dirty="0" smtClean="0">
                <a:solidFill>
                  <a:srgbClr val="000083"/>
                </a:solidFill>
                <a:latin typeface="Times New Roman"/>
                <a:cs typeface="Times New Roman"/>
              </a:rPr>
              <a:t>b. Critical</a:t>
            </a:r>
          </a:p>
          <a:p>
            <a:pPr marL="0" indent="0">
              <a:buNone/>
            </a:pPr>
            <a:r>
              <a:rPr lang="en-US" sz="2200" b="1" dirty="0" smtClean="0">
                <a:solidFill>
                  <a:srgbClr val="000083"/>
                </a:solidFill>
                <a:latin typeface="Times New Roman"/>
                <a:cs typeface="Times New Roman"/>
              </a:rPr>
              <a:t>c. Empathetic</a:t>
            </a:r>
          </a:p>
          <a:p>
            <a:pPr marL="0" indent="0">
              <a:buNone/>
            </a:pPr>
            <a:r>
              <a:rPr lang="en-US" sz="2200" b="1" dirty="0" smtClean="0">
                <a:solidFill>
                  <a:srgbClr val="000083"/>
                </a:solidFill>
                <a:latin typeface="Times New Roman"/>
                <a:cs typeface="Times New Roman"/>
              </a:rPr>
              <a:t>d. None of the above </a:t>
            </a:r>
          </a:p>
        </p:txBody>
      </p:sp>
      <p:pic>
        <p:nvPicPr>
          <p:cNvPr id="4" name="Emphathetic.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9102" y="1356529"/>
            <a:ext cx="5291270" cy="2976339"/>
          </a:xfrm>
          <a:prstGeom prst="rect">
            <a:avLst/>
          </a:prstGeom>
        </p:spPr>
      </p:pic>
    </p:spTree>
    <p:extLst>
      <p:ext uri="{BB962C8B-B14F-4D97-AF65-F5344CB8AC3E}">
        <p14:creationId xmlns:p14="http://schemas.microsoft.com/office/powerpoint/2010/main" val="14389733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solidFill>
                  <a:srgbClr val="000083"/>
                </a:solidFill>
                <a:latin typeface="Times New Roman"/>
                <a:cs typeface="Times New Roman"/>
              </a:rPr>
              <a:t>What type of conversational problem is the listener displaying in this clip?</a:t>
            </a:r>
            <a:endParaRPr lang="en-US" sz="3000" b="1" dirty="0">
              <a:solidFill>
                <a:srgbClr val="000083"/>
              </a:solidFill>
              <a:latin typeface="Times New Roman"/>
              <a:cs typeface="Times New Roman"/>
            </a:endParaRPr>
          </a:p>
        </p:txBody>
      </p:sp>
      <p:sp>
        <p:nvSpPr>
          <p:cNvPr id="3" name="Content Placeholder 2"/>
          <p:cNvSpPr>
            <a:spLocks noGrp="1"/>
          </p:cNvSpPr>
          <p:nvPr>
            <p:ph idx="1"/>
          </p:nvPr>
        </p:nvSpPr>
        <p:spPr>
          <a:xfrm>
            <a:off x="2213648" y="4924213"/>
            <a:ext cx="4997905" cy="1979975"/>
          </a:xfrm>
        </p:spPr>
        <p:txBody>
          <a:bodyPr>
            <a:normAutofit/>
          </a:bodyPr>
          <a:lstStyle/>
          <a:p>
            <a:pPr marL="0" indent="0">
              <a:buNone/>
            </a:pPr>
            <a:r>
              <a:rPr lang="en-US" sz="2200" b="1" dirty="0" smtClean="0">
                <a:solidFill>
                  <a:srgbClr val="000083"/>
                </a:solidFill>
                <a:latin typeface="Times New Roman"/>
                <a:cs typeface="Times New Roman"/>
              </a:rPr>
              <a:t>a. Ambushing</a:t>
            </a:r>
          </a:p>
          <a:p>
            <a:pPr marL="0" indent="0">
              <a:buNone/>
            </a:pPr>
            <a:r>
              <a:rPr lang="en-US" sz="2200" b="1" dirty="0" smtClean="0">
                <a:solidFill>
                  <a:srgbClr val="000083"/>
                </a:solidFill>
                <a:latin typeface="Times New Roman"/>
                <a:cs typeface="Times New Roman"/>
              </a:rPr>
              <a:t>b. Competitive Interrupting</a:t>
            </a:r>
          </a:p>
          <a:p>
            <a:pPr marL="0" indent="0">
              <a:buNone/>
            </a:pPr>
            <a:r>
              <a:rPr lang="en-US" sz="2200" b="1" dirty="0" smtClean="0">
                <a:solidFill>
                  <a:srgbClr val="000083"/>
                </a:solidFill>
                <a:latin typeface="Times New Roman"/>
                <a:cs typeface="Times New Roman"/>
              </a:rPr>
              <a:t>c. Conversational Narcissism</a:t>
            </a:r>
          </a:p>
          <a:p>
            <a:pPr marL="0" indent="0">
              <a:buNone/>
            </a:pPr>
            <a:r>
              <a:rPr lang="en-US" sz="2200" b="1" dirty="0" smtClean="0">
                <a:solidFill>
                  <a:srgbClr val="000083"/>
                </a:solidFill>
                <a:latin typeface="Times New Roman"/>
                <a:cs typeface="Times New Roman"/>
              </a:rPr>
              <a:t>d. Pseudo-Listening</a:t>
            </a:r>
            <a:endParaRPr lang="en-US" sz="2200" b="1" dirty="0">
              <a:solidFill>
                <a:srgbClr val="000083"/>
              </a:solidFill>
              <a:latin typeface="Times New Roman"/>
              <a:cs typeface="Times New Roman"/>
            </a:endParaRPr>
          </a:p>
        </p:txBody>
      </p:sp>
      <p:pic>
        <p:nvPicPr>
          <p:cNvPr id="4" name="Conversational Narcissim .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9123" y="1636304"/>
            <a:ext cx="5408620" cy="3042348"/>
          </a:xfrm>
          <a:prstGeom prst="rect">
            <a:avLst/>
          </a:prstGeom>
        </p:spPr>
      </p:pic>
    </p:spTree>
    <p:extLst>
      <p:ext uri="{BB962C8B-B14F-4D97-AF65-F5344CB8AC3E}">
        <p14:creationId xmlns:p14="http://schemas.microsoft.com/office/powerpoint/2010/main" val="27041943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solidFill>
                  <a:srgbClr val="000083"/>
                </a:solidFill>
                <a:latin typeface="Times New Roman"/>
                <a:cs typeface="Times New Roman"/>
              </a:rPr>
              <a:t>Good Job! You have completed the review. </a:t>
            </a:r>
            <a:endParaRPr lang="en-US" sz="3000" b="1" dirty="0">
              <a:solidFill>
                <a:srgbClr val="000083"/>
              </a:solidFill>
              <a:latin typeface="Times New Roman"/>
              <a:cs typeface="Times New Roman"/>
            </a:endParaRPr>
          </a:p>
        </p:txBody>
      </p:sp>
      <p:sp>
        <p:nvSpPr>
          <p:cNvPr id="3" name="Content Placeholder 2"/>
          <p:cNvSpPr>
            <a:spLocks noGrp="1"/>
          </p:cNvSpPr>
          <p:nvPr>
            <p:ph idx="1"/>
          </p:nvPr>
        </p:nvSpPr>
        <p:spPr/>
        <p:txBody>
          <a:bodyPr>
            <a:normAutofit/>
          </a:bodyPr>
          <a:lstStyle/>
          <a:p>
            <a:pPr marL="0" indent="0">
              <a:buNone/>
            </a:pPr>
            <a:r>
              <a:rPr lang="en-US" sz="2600" b="1" dirty="0" smtClean="0">
                <a:solidFill>
                  <a:srgbClr val="000083"/>
                </a:solidFill>
                <a:latin typeface="Times New Roman"/>
                <a:cs typeface="Times New Roman"/>
              </a:rPr>
              <a:t>Now, please check your answers by exiting out of the “slide show” and look at each slide’s “notes” section. </a:t>
            </a:r>
          </a:p>
          <a:p>
            <a:pPr marL="0" indent="0">
              <a:buNone/>
            </a:pPr>
            <a:endParaRPr lang="en-US" sz="2600" b="1" dirty="0">
              <a:solidFill>
                <a:srgbClr val="000083"/>
              </a:solidFill>
              <a:latin typeface="Times New Roman"/>
              <a:cs typeface="Times New Roman"/>
            </a:endParaRPr>
          </a:p>
          <a:p>
            <a:pPr marL="0" indent="0">
              <a:buNone/>
            </a:pPr>
            <a:r>
              <a:rPr lang="en-US" sz="2600" b="1" dirty="0" smtClean="0">
                <a:solidFill>
                  <a:srgbClr val="000083"/>
                </a:solidFill>
                <a:latin typeface="Times New Roman"/>
                <a:cs typeface="Times New Roman"/>
              </a:rPr>
              <a:t>If you need more assistance, make an appointment with the communications center</a:t>
            </a:r>
            <a:r>
              <a:rPr lang="en-US" sz="2600" b="1" dirty="0">
                <a:solidFill>
                  <a:srgbClr val="000083"/>
                </a:solidFill>
                <a:latin typeface="Times New Roman"/>
                <a:cs typeface="Times New Roman"/>
              </a:rPr>
              <a:t>:  </a:t>
            </a:r>
            <a:r>
              <a:rPr lang="en-US" sz="2600" b="1" dirty="0">
                <a:solidFill>
                  <a:srgbClr val="000083"/>
                </a:solidFill>
                <a:latin typeface="Times New Roman"/>
                <a:cs typeface="Times New Roman"/>
                <a:hlinkClick r:id="rId2"/>
              </a:rPr>
              <a:t>http://www.jmu.edu/commcenter/</a:t>
            </a:r>
            <a:r>
              <a:rPr lang="en-US" sz="2600" b="1" dirty="0" smtClean="0">
                <a:solidFill>
                  <a:srgbClr val="000083"/>
                </a:solidFill>
                <a:latin typeface="Times New Roman"/>
                <a:cs typeface="Times New Roman"/>
                <a:hlinkClick r:id="rId2"/>
              </a:rPr>
              <a:t>appointments.shtml</a:t>
            </a:r>
            <a:endParaRPr lang="en-US" sz="2600" b="1" dirty="0" smtClean="0">
              <a:solidFill>
                <a:srgbClr val="000083"/>
              </a:solidFill>
              <a:latin typeface="Times New Roman"/>
              <a:cs typeface="Times New Roman"/>
            </a:endParaRPr>
          </a:p>
          <a:p>
            <a:pPr marL="0" indent="0">
              <a:buNone/>
            </a:pPr>
            <a:endParaRPr lang="en-US" sz="2600" b="1" dirty="0" smtClean="0">
              <a:solidFill>
                <a:srgbClr val="000083"/>
              </a:solidFill>
              <a:latin typeface="Times New Roman"/>
              <a:cs typeface="Times New Roman"/>
            </a:endParaRPr>
          </a:p>
          <a:p>
            <a:pPr marL="0" indent="0">
              <a:buNone/>
            </a:pPr>
            <a:r>
              <a:rPr lang="en-US" sz="2600" b="1" dirty="0" smtClean="0">
                <a:solidFill>
                  <a:srgbClr val="000083"/>
                </a:solidFill>
                <a:latin typeface="Times New Roman"/>
                <a:cs typeface="Times New Roman"/>
              </a:rPr>
              <a:t>Thank you! </a:t>
            </a:r>
            <a:endParaRPr lang="en-US" sz="2600" b="1" dirty="0">
              <a:solidFill>
                <a:srgbClr val="000083"/>
              </a:solidFill>
              <a:latin typeface="Times New Roman"/>
              <a:cs typeface="Times New Roman"/>
            </a:endParaRPr>
          </a:p>
        </p:txBody>
      </p:sp>
    </p:spTree>
    <p:extLst>
      <p:ext uri="{BB962C8B-B14F-4D97-AF65-F5344CB8AC3E}">
        <p14:creationId xmlns:p14="http://schemas.microsoft.com/office/powerpoint/2010/main" val="2933657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smtClean="0">
                <a:solidFill>
                  <a:srgbClr val="000083"/>
                </a:solidFill>
                <a:latin typeface="Times New Roman"/>
                <a:cs typeface="Times New Roman"/>
              </a:rPr>
              <a:t>Instructions: </a:t>
            </a:r>
            <a:endParaRPr lang="en-US" sz="3500" b="1" dirty="0">
              <a:solidFill>
                <a:srgbClr val="000083"/>
              </a:solidFill>
              <a:latin typeface="Times New Roman"/>
              <a:cs typeface="Times New Roman"/>
            </a:endParaRPr>
          </a:p>
        </p:txBody>
      </p:sp>
      <p:sp>
        <p:nvSpPr>
          <p:cNvPr id="3" name="Content Placeholder 2"/>
          <p:cNvSpPr>
            <a:spLocks noGrp="1"/>
          </p:cNvSpPr>
          <p:nvPr>
            <p:ph idx="1"/>
          </p:nvPr>
        </p:nvSpPr>
        <p:spPr/>
        <p:txBody>
          <a:bodyPr>
            <a:normAutofit/>
          </a:bodyPr>
          <a:lstStyle/>
          <a:p>
            <a:pPr marL="514350" indent="-514350">
              <a:buAutoNum type="arabicPeriod"/>
            </a:pPr>
            <a:r>
              <a:rPr lang="en-US" sz="2200" b="1" dirty="0" smtClean="0">
                <a:solidFill>
                  <a:srgbClr val="000083"/>
                </a:solidFill>
                <a:latin typeface="Times New Roman"/>
                <a:cs typeface="Times New Roman"/>
              </a:rPr>
              <a:t>Take out a piece of paper and a writing utensil </a:t>
            </a:r>
          </a:p>
          <a:p>
            <a:pPr marL="514350" indent="-514350">
              <a:buAutoNum type="arabicPeriod"/>
            </a:pPr>
            <a:r>
              <a:rPr lang="en-US" sz="2200" b="1" dirty="0" smtClean="0">
                <a:solidFill>
                  <a:srgbClr val="000083"/>
                </a:solidFill>
                <a:latin typeface="Times New Roman"/>
                <a:cs typeface="Times New Roman"/>
              </a:rPr>
              <a:t>Press “Slide Show” to watch it as a presentation </a:t>
            </a:r>
          </a:p>
          <a:p>
            <a:pPr marL="514350" indent="-514350">
              <a:buAutoNum type="arabicPeriod"/>
            </a:pPr>
            <a:r>
              <a:rPr lang="en-US" sz="2200" b="1" dirty="0" smtClean="0">
                <a:solidFill>
                  <a:srgbClr val="000083"/>
                </a:solidFill>
                <a:latin typeface="Times New Roman"/>
                <a:cs typeface="Times New Roman"/>
              </a:rPr>
              <a:t>On each slide, click on the videos to play it. </a:t>
            </a:r>
          </a:p>
          <a:p>
            <a:pPr marL="514350" indent="-514350">
              <a:buAutoNum type="arabicPeriod"/>
            </a:pPr>
            <a:r>
              <a:rPr lang="en-US" sz="2200" b="1" dirty="0" smtClean="0">
                <a:solidFill>
                  <a:srgbClr val="000083"/>
                </a:solidFill>
                <a:latin typeface="Times New Roman"/>
                <a:cs typeface="Times New Roman"/>
              </a:rPr>
              <a:t>After every video, write down your answers </a:t>
            </a:r>
          </a:p>
          <a:p>
            <a:pPr marL="514350" indent="-514350">
              <a:buAutoNum type="arabicPeriod"/>
            </a:pPr>
            <a:r>
              <a:rPr lang="en-US" sz="2200" b="1" dirty="0" smtClean="0">
                <a:solidFill>
                  <a:srgbClr val="000083"/>
                </a:solidFill>
                <a:latin typeface="Times New Roman"/>
                <a:cs typeface="Times New Roman"/>
              </a:rPr>
              <a:t>When you are done, click “exit”</a:t>
            </a:r>
          </a:p>
          <a:p>
            <a:pPr marL="514350" indent="-514350">
              <a:buAutoNum type="arabicPeriod"/>
            </a:pPr>
            <a:r>
              <a:rPr lang="en-US" sz="2200" b="1" dirty="0" smtClean="0">
                <a:solidFill>
                  <a:srgbClr val="000083"/>
                </a:solidFill>
                <a:latin typeface="Times New Roman"/>
                <a:cs typeface="Times New Roman"/>
              </a:rPr>
              <a:t>Check your answers in the “notes” section. Additionally, the rational is also stated in the “notes” section.</a:t>
            </a:r>
          </a:p>
          <a:p>
            <a:pPr marL="514350" indent="-514350">
              <a:buAutoNum type="arabicPeriod"/>
            </a:pPr>
            <a:r>
              <a:rPr lang="en-US" sz="2200" b="1" dirty="0" smtClean="0">
                <a:solidFill>
                  <a:srgbClr val="000083"/>
                </a:solidFill>
                <a:latin typeface="Times New Roman"/>
                <a:cs typeface="Times New Roman"/>
              </a:rPr>
              <a:t>Good Luck! </a:t>
            </a:r>
            <a:endParaRPr lang="en-US" sz="2200" b="1" dirty="0">
              <a:solidFill>
                <a:srgbClr val="000083"/>
              </a:solidFill>
              <a:latin typeface="Times New Roman"/>
              <a:cs typeface="Times New Roman"/>
            </a:endParaRPr>
          </a:p>
        </p:txBody>
      </p:sp>
    </p:spTree>
    <p:extLst>
      <p:ext uri="{BB962C8B-B14F-4D97-AF65-F5344CB8AC3E}">
        <p14:creationId xmlns:p14="http://schemas.microsoft.com/office/powerpoint/2010/main" val="7223526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79" y="2330385"/>
            <a:ext cx="8817363" cy="1143000"/>
          </a:xfrm>
        </p:spPr>
        <p:txBody>
          <a:bodyPr/>
          <a:lstStyle/>
          <a:p>
            <a:r>
              <a:rPr lang="en-US" b="1" dirty="0" smtClean="0">
                <a:solidFill>
                  <a:srgbClr val="000083"/>
                </a:solidFill>
                <a:latin typeface="Times New Roman"/>
                <a:cs typeface="Times New Roman"/>
              </a:rPr>
              <a:t>Chapter 4: Language </a:t>
            </a:r>
            <a:endParaRPr lang="en-US" b="1" dirty="0">
              <a:solidFill>
                <a:srgbClr val="000083"/>
              </a:solidFill>
              <a:latin typeface="Times New Roman"/>
              <a:cs typeface="Times New Roman"/>
            </a:endParaRPr>
          </a:p>
        </p:txBody>
      </p:sp>
    </p:spTree>
    <p:extLst>
      <p:ext uri="{BB962C8B-B14F-4D97-AF65-F5344CB8AC3E}">
        <p14:creationId xmlns:p14="http://schemas.microsoft.com/office/powerpoint/2010/main" val="23415097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b="1" dirty="0">
                <a:solidFill>
                  <a:srgbClr val="000083"/>
                </a:solidFill>
                <a:latin typeface="Times New Roman"/>
                <a:cs typeface="Times New Roman"/>
              </a:rPr>
              <a:t>This interaction is between two communications students after a presentation. Is this a correct use of Jargon? </a:t>
            </a:r>
            <a:r>
              <a:rPr lang="en-US" sz="3000" b="1" dirty="0">
                <a:solidFill>
                  <a:schemeClr val="tx2">
                    <a:lumMod val="50000"/>
                  </a:schemeClr>
                </a:solidFill>
                <a:latin typeface="Times New Roman"/>
                <a:cs typeface="Times New Roman"/>
              </a:rPr>
              <a:t/>
            </a:r>
            <a:br>
              <a:rPr lang="en-US" sz="3000" b="1" dirty="0">
                <a:solidFill>
                  <a:schemeClr val="tx2">
                    <a:lumMod val="50000"/>
                  </a:schemeClr>
                </a:solidFill>
                <a:latin typeface="Times New Roman"/>
                <a:cs typeface="Times New Roman"/>
              </a:rPr>
            </a:br>
            <a:endParaRPr lang="en-US" sz="3000" b="1" dirty="0">
              <a:solidFill>
                <a:schemeClr val="tx2">
                  <a:lumMod val="50000"/>
                </a:schemeClr>
              </a:solidFill>
            </a:endParaRPr>
          </a:p>
        </p:txBody>
      </p:sp>
      <p:sp>
        <p:nvSpPr>
          <p:cNvPr id="3" name="Content Placeholder 2"/>
          <p:cNvSpPr>
            <a:spLocks noGrp="1"/>
          </p:cNvSpPr>
          <p:nvPr>
            <p:ph idx="1"/>
          </p:nvPr>
        </p:nvSpPr>
        <p:spPr>
          <a:xfrm>
            <a:off x="1263850" y="4321380"/>
            <a:ext cx="6656817" cy="2321282"/>
          </a:xfrm>
        </p:spPr>
        <p:txBody>
          <a:bodyPr>
            <a:normAutofit fontScale="25000" lnSpcReduction="20000"/>
          </a:bodyPr>
          <a:lstStyle/>
          <a:p>
            <a:pPr marL="0" indent="0">
              <a:buNone/>
            </a:pPr>
            <a:endParaRPr lang="en-US" sz="2000" dirty="0">
              <a:latin typeface="Times New Roman"/>
              <a:cs typeface="Times New Roman"/>
            </a:endParaRPr>
          </a:p>
          <a:p>
            <a:pPr marL="0" indent="0">
              <a:buNone/>
            </a:pPr>
            <a:endParaRPr lang="en-US" sz="2000" dirty="0" smtClean="0">
              <a:latin typeface="Times New Roman"/>
              <a:cs typeface="Times New Roman"/>
            </a:endParaRPr>
          </a:p>
          <a:p>
            <a:pPr marL="0" indent="0">
              <a:buNone/>
            </a:pPr>
            <a:endParaRPr lang="en-US" sz="2000" dirty="0">
              <a:latin typeface="Times New Roman"/>
              <a:cs typeface="Times New Roman"/>
            </a:endParaRPr>
          </a:p>
          <a:p>
            <a:pPr marL="0" indent="0">
              <a:buNone/>
            </a:pPr>
            <a:endParaRPr lang="en-US" sz="2000" dirty="0" smtClean="0">
              <a:solidFill>
                <a:srgbClr val="000083"/>
              </a:solidFill>
              <a:latin typeface="Times New Roman"/>
              <a:cs typeface="Times New Roman"/>
            </a:endParaRPr>
          </a:p>
          <a:p>
            <a:pPr marL="0" indent="0">
              <a:buNone/>
            </a:pPr>
            <a:endParaRPr lang="en-US" sz="2000" dirty="0">
              <a:solidFill>
                <a:srgbClr val="000083"/>
              </a:solidFill>
              <a:latin typeface="Times New Roman"/>
              <a:cs typeface="Times New Roman"/>
            </a:endParaRPr>
          </a:p>
          <a:p>
            <a:pPr marL="0" indent="0">
              <a:buNone/>
            </a:pPr>
            <a:endParaRPr lang="en-US" sz="2000" dirty="0" smtClean="0">
              <a:solidFill>
                <a:srgbClr val="000083"/>
              </a:solidFill>
              <a:latin typeface="Times New Roman"/>
              <a:cs typeface="Times New Roman"/>
            </a:endParaRPr>
          </a:p>
          <a:p>
            <a:pPr marL="0" indent="0">
              <a:buNone/>
            </a:pPr>
            <a:endParaRPr lang="en-US" sz="2000" dirty="0" smtClean="0">
              <a:solidFill>
                <a:srgbClr val="000083"/>
              </a:solidFill>
              <a:latin typeface="Times New Roman"/>
              <a:cs typeface="Times New Roman"/>
            </a:endParaRPr>
          </a:p>
          <a:p>
            <a:pPr marL="0" indent="0">
              <a:buNone/>
            </a:pPr>
            <a:endParaRPr lang="en-US" sz="2000" dirty="0">
              <a:solidFill>
                <a:srgbClr val="000083"/>
              </a:solidFill>
              <a:latin typeface="Times New Roman"/>
              <a:cs typeface="Times New Roman"/>
            </a:endParaRPr>
          </a:p>
          <a:p>
            <a:pPr marL="457200" lvl="1" indent="0">
              <a:buNone/>
            </a:pPr>
            <a:endParaRPr lang="en-US" sz="8800" b="1" dirty="0" smtClean="0">
              <a:solidFill>
                <a:srgbClr val="000083"/>
              </a:solidFill>
              <a:latin typeface="Times New Roman"/>
              <a:cs typeface="Times New Roman"/>
            </a:endParaRPr>
          </a:p>
          <a:p>
            <a:pPr marL="457200" lvl="1" indent="0">
              <a:buNone/>
            </a:pPr>
            <a:r>
              <a:rPr lang="en-US" sz="8800" b="1" dirty="0" smtClean="0">
                <a:solidFill>
                  <a:srgbClr val="000083"/>
                </a:solidFill>
                <a:latin typeface="Times New Roman"/>
                <a:cs typeface="Times New Roman"/>
              </a:rPr>
              <a:t>A. Yes, it was correct. </a:t>
            </a:r>
          </a:p>
          <a:p>
            <a:pPr marL="457200" lvl="1" indent="0">
              <a:buNone/>
            </a:pPr>
            <a:r>
              <a:rPr lang="en-US" sz="8800" b="1" dirty="0" smtClean="0">
                <a:solidFill>
                  <a:srgbClr val="000083"/>
                </a:solidFill>
                <a:latin typeface="Times New Roman"/>
                <a:cs typeface="Times New Roman"/>
              </a:rPr>
              <a:t>B. No, it was not correct. </a:t>
            </a:r>
          </a:p>
          <a:p>
            <a:pPr marL="457200" lvl="1" indent="0">
              <a:buNone/>
            </a:pPr>
            <a:r>
              <a:rPr lang="en-US" sz="8800" b="1" dirty="0" smtClean="0">
                <a:solidFill>
                  <a:srgbClr val="000083"/>
                </a:solidFill>
                <a:latin typeface="Times New Roman"/>
                <a:cs typeface="Times New Roman"/>
              </a:rPr>
              <a:t>C. It was not ideal, but its ok. </a:t>
            </a:r>
          </a:p>
          <a:p>
            <a:pPr marL="457200" lvl="1" indent="0">
              <a:buNone/>
            </a:pPr>
            <a:r>
              <a:rPr lang="en-US" sz="8800" b="1" dirty="0" smtClean="0">
                <a:solidFill>
                  <a:srgbClr val="000083"/>
                </a:solidFill>
                <a:latin typeface="Times New Roman"/>
                <a:cs typeface="Times New Roman"/>
              </a:rPr>
              <a:t>D. None of the above </a:t>
            </a:r>
            <a:endParaRPr lang="en-US" sz="8800" b="1" dirty="0">
              <a:solidFill>
                <a:srgbClr val="000083"/>
              </a:solidFill>
              <a:latin typeface="Times New Roman"/>
              <a:cs typeface="Times New Roman"/>
            </a:endParaRPr>
          </a:p>
        </p:txBody>
      </p:sp>
      <p:pic>
        <p:nvPicPr>
          <p:cNvPr id="6" name="large.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6506" y="1433318"/>
            <a:ext cx="5663506" cy="3185722"/>
          </a:xfrm>
          <a:prstGeom prst="rect">
            <a:avLst/>
          </a:prstGeom>
        </p:spPr>
      </p:pic>
    </p:spTree>
    <p:extLst>
      <p:ext uri="{BB962C8B-B14F-4D97-AF65-F5344CB8AC3E}">
        <p14:creationId xmlns:p14="http://schemas.microsoft.com/office/powerpoint/2010/main" val="27142519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592" y="55649"/>
            <a:ext cx="8229600" cy="1143000"/>
          </a:xfrm>
        </p:spPr>
        <p:txBody>
          <a:bodyPr>
            <a:normAutofit/>
          </a:bodyPr>
          <a:lstStyle/>
          <a:p>
            <a:r>
              <a:rPr lang="en-US" sz="3000" b="1" dirty="0" smtClean="0">
                <a:solidFill>
                  <a:srgbClr val="000083"/>
                </a:solidFill>
                <a:latin typeface="Times New Roman"/>
                <a:cs typeface="Times New Roman"/>
              </a:rPr>
              <a:t>What communication term is displayed in the video? </a:t>
            </a:r>
            <a:endParaRPr lang="en-US" sz="3000" b="1" dirty="0">
              <a:solidFill>
                <a:srgbClr val="000083"/>
              </a:solidFill>
              <a:latin typeface="Times New Roman"/>
              <a:cs typeface="Times New Roman"/>
            </a:endParaRPr>
          </a:p>
        </p:txBody>
      </p:sp>
      <p:sp>
        <p:nvSpPr>
          <p:cNvPr id="3" name="Content Placeholder 2"/>
          <p:cNvSpPr>
            <a:spLocks noGrp="1"/>
          </p:cNvSpPr>
          <p:nvPr>
            <p:ph idx="1"/>
          </p:nvPr>
        </p:nvSpPr>
        <p:spPr>
          <a:xfrm>
            <a:off x="2369575" y="5010327"/>
            <a:ext cx="3440542" cy="1891925"/>
          </a:xfrm>
        </p:spPr>
        <p:txBody>
          <a:bodyPr>
            <a:noAutofit/>
          </a:bodyPr>
          <a:lstStyle/>
          <a:p>
            <a:pPr marL="0" indent="0">
              <a:buNone/>
            </a:pPr>
            <a:r>
              <a:rPr lang="en-US" sz="2200" b="1" dirty="0" smtClean="0">
                <a:solidFill>
                  <a:srgbClr val="000083"/>
                </a:solidFill>
                <a:latin typeface="Times New Roman"/>
                <a:cs typeface="Times New Roman"/>
              </a:rPr>
              <a:t>a.  Connotative meaning </a:t>
            </a:r>
          </a:p>
          <a:p>
            <a:pPr marL="0" indent="0">
              <a:buNone/>
            </a:pPr>
            <a:r>
              <a:rPr lang="en-US" sz="2200" b="1" dirty="0" smtClean="0">
                <a:solidFill>
                  <a:srgbClr val="000083"/>
                </a:solidFill>
                <a:latin typeface="Times New Roman"/>
                <a:cs typeface="Times New Roman"/>
              </a:rPr>
              <a:t>b. Inference </a:t>
            </a:r>
            <a:endParaRPr lang="en-US" sz="2200" b="1" dirty="0">
              <a:solidFill>
                <a:srgbClr val="000083"/>
              </a:solidFill>
              <a:latin typeface="Times New Roman"/>
              <a:cs typeface="Times New Roman"/>
            </a:endParaRPr>
          </a:p>
          <a:p>
            <a:pPr marL="0" indent="0">
              <a:buNone/>
            </a:pPr>
            <a:r>
              <a:rPr lang="en-US" sz="2200" b="1" dirty="0" smtClean="0">
                <a:solidFill>
                  <a:srgbClr val="000083"/>
                </a:solidFill>
                <a:latin typeface="Times New Roman"/>
                <a:cs typeface="Times New Roman"/>
              </a:rPr>
              <a:t>c. Denotative meaning </a:t>
            </a:r>
          </a:p>
          <a:p>
            <a:pPr marL="0" indent="0">
              <a:buNone/>
            </a:pPr>
            <a:r>
              <a:rPr lang="en-US" sz="2200" b="1" dirty="0" smtClean="0">
                <a:solidFill>
                  <a:srgbClr val="000083"/>
                </a:solidFill>
                <a:latin typeface="Times New Roman"/>
                <a:cs typeface="Times New Roman"/>
              </a:rPr>
              <a:t>d. Fact </a:t>
            </a:r>
            <a:endParaRPr lang="en-US" sz="2200" b="1" dirty="0">
              <a:solidFill>
                <a:srgbClr val="000083"/>
              </a:solidFill>
              <a:latin typeface="Times New Roman"/>
              <a:cs typeface="Times New Roman"/>
            </a:endParaRPr>
          </a:p>
        </p:txBody>
      </p:sp>
      <p:pic>
        <p:nvPicPr>
          <p:cNvPr id="4" name="Inference.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7017" y="1154852"/>
            <a:ext cx="6046502" cy="3401157"/>
          </a:xfrm>
          <a:prstGeom prst="rect">
            <a:avLst/>
          </a:prstGeom>
        </p:spPr>
      </p:pic>
    </p:spTree>
    <p:extLst>
      <p:ext uri="{BB962C8B-B14F-4D97-AF65-F5344CB8AC3E}">
        <p14:creationId xmlns:p14="http://schemas.microsoft.com/office/powerpoint/2010/main" val="6822872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5305"/>
            <a:ext cx="9144000" cy="1143000"/>
          </a:xfrm>
        </p:spPr>
        <p:txBody>
          <a:bodyPr>
            <a:normAutofit fontScale="90000"/>
          </a:bodyPr>
          <a:lstStyle/>
          <a:p>
            <a:r>
              <a:rPr lang="en-US" b="1" dirty="0" smtClean="0">
                <a:solidFill>
                  <a:srgbClr val="000083"/>
                </a:solidFill>
                <a:latin typeface="Times New Roman"/>
                <a:cs typeface="Times New Roman"/>
              </a:rPr>
              <a:t>Chapter 5: Nonverbal Communication </a:t>
            </a:r>
            <a:endParaRPr lang="en-US" b="1" dirty="0">
              <a:solidFill>
                <a:srgbClr val="000083"/>
              </a:solidFill>
              <a:latin typeface="Times New Roman"/>
              <a:cs typeface="Times New Roman"/>
            </a:endParaRPr>
          </a:p>
        </p:txBody>
      </p:sp>
    </p:spTree>
    <p:extLst>
      <p:ext uri="{BB962C8B-B14F-4D97-AF65-F5344CB8AC3E}">
        <p14:creationId xmlns:p14="http://schemas.microsoft.com/office/powerpoint/2010/main" val="34873397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solidFill>
                  <a:srgbClr val="000083"/>
                </a:solidFill>
                <a:latin typeface="Times New Roman"/>
                <a:cs typeface="Times New Roman"/>
              </a:rPr>
              <a:t>What function of verbal communication is being displayed in this clip?</a:t>
            </a:r>
            <a:endParaRPr lang="en-US" sz="3000" b="1" dirty="0">
              <a:solidFill>
                <a:srgbClr val="000083"/>
              </a:solidFill>
              <a:latin typeface="Times New Roman"/>
              <a:cs typeface="Times New Roman"/>
            </a:endParaRPr>
          </a:p>
        </p:txBody>
      </p:sp>
      <p:sp>
        <p:nvSpPr>
          <p:cNvPr id="3" name="Content Placeholder 2"/>
          <p:cNvSpPr>
            <a:spLocks noGrp="1"/>
          </p:cNvSpPr>
          <p:nvPr>
            <p:ph idx="1"/>
          </p:nvPr>
        </p:nvSpPr>
        <p:spPr>
          <a:xfrm>
            <a:off x="2822122" y="4978345"/>
            <a:ext cx="3601123" cy="1702589"/>
          </a:xfrm>
        </p:spPr>
        <p:txBody>
          <a:bodyPr>
            <a:normAutofit/>
          </a:bodyPr>
          <a:lstStyle/>
          <a:p>
            <a:pPr marL="0" indent="0">
              <a:buNone/>
            </a:pPr>
            <a:r>
              <a:rPr lang="en-US" sz="2200" b="1" dirty="0">
                <a:solidFill>
                  <a:srgbClr val="000083"/>
                </a:solidFill>
                <a:latin typeface="Times New Roman"/>
                <a:cs typeface="Times New Roman"/>
              </a:rPr>
              <a:t>a</a:t>
            </a:r>
            <a:r>
              <a:rPr lang="en-US" sz="2200" b="1" dirty="0" smtClean="0">
                <a:solidFill>
                  <a:srgbClr val="000083"/>
                </a:solidFill>
                <a:latin typeface="Times New Roman"/>
                <a:cs typeface="Times New Roman"/>
              </a:rPr>
              <a:t>. Substitution</a:t>
            </a:r>
          </a:p>
          <a:p>
            <a:pPr marL="0" indent="0">
              <a:buNone/>
            </a:pPr>
            <a:r>
              <a:rPr lang="en-US" sz="2200" b="1" dirty="0">
                <a:solidFill>
                  <a:srgbClr val="000083"/>
                </a:solidFill>
                <a:latin typeface="Times New Roman"/>
                <a:cs typeface="Times New Roman"/>
              </a:rPr>
              <a:t>b</a:t>
            </a:r>
            <a:r>
              <a:rPr lang="en-US" sz="2200" b="1" dirty="0" smtClean="0">
                <a:solidFill>
                  <a:srgbClr val="000083"/>
                </a:solidFill>
                <a:latin typeface="Times New Roman"/>
                <a:cs typeface="Times New Roman"/>
              </a:rPr>
              <a:t>. Repetition</a:t>
            </a:r>
          </a:p>
          <a:p>
            <a:pPr marL="0" indent="0">
              <a:buNone/>
            </a:pPr>
            <a:r>
              <a:rPr lang="en-US" sz="2200" b="1" dirty="0" smtClean="0">
                <a:solidFill>
                  <a:srgbClr val="000083"/>
                </a:solidFill>
                <a:latin typeface="Times New Roman"/>
                <a:cs typeface="Times New Roman"/>
              </a:rPr>
              <a:t>c. Contradiction</a:t>
            </a:r>
          </a:p>
          <a:p>
            <a:pPr marL="0" indent="0">
              <a:buNone/>
            </a:pPr>
            <a:r>
              <a:rPr lang="en-US" sz="2200" b="1" dirty="0" smtClean="0">
                <a:solidFill>
                  <a:srgbClr val="000083"/>
                </a:solidFill>
                <a:latin typeface="Times New Roman"/>
                <a:cs typeface="Times New Roman"/>
              </a:rPr>
              <a:t>d. Accentuation</a:t>
            </a:r>
            <a:endParaRPr lang="en-US" sz="2200" b="1" dirty="0">
              <a:solidFill>
                <a:srgbClr val="000083"/>
              </a:solidFill>
              <a:latin typeface="Times New Roman"/>
              <a:cs typeface="Times New Roman"/>
            </a:endParaRPr>
          </a:p>
        </p:txBody>
      </p:sp>
      <p:pic>
        <p:nvPicPr>
          <p:cNvPr id="4" name="contradictio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9618" y="1417638"/>
            <a:ext cx="5856266" cy="3294149"/>
          </a:xfrm>
          <a:prstGeom prst="rect">
            <a:avLst/>
          </a:prstGeom>
        </p:spPr>
      </p:pic>
    </p:spTree>
    <p:extLst>
      <p:ext uri="{BB962C8B-B14F-4D97-AF65-F5344CB8AC3E}">
        <p14:creationId xmlns:p14="http://schemas.microsoft.com/office/powerpoint/2010/main" val="16856504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solidFill>
                  <a:srgbClr val="000083"/>
                </a:solidFill>
                <a:latin typeface="Times New Roman"/>
                <a:cs typeface="Times New Roman"/>
              </a:rPr>
              <a:t>What major type of nonverbal communication is being violated in this clip?</a:t>
            </a:r>
            <a:endParaRPr lang="en-US" sz="3000" b="1" dirty="0">
              <a:solidFill>
                <a:srgbClr val="000083"/>
              </a:solidFill>
              <a:latin typeface="Times New Roman"/>
              <a:cs typeface="Times New Roman"/>
            </a:endParaRPr>
          </a:p>
        </p:txBody>
      </p:sp>
      <p:sp>
        <p:nvSpPr>
          <p:cNvPr id="3" name="Content Placeholder 2"/>
          <p:cNvSpPr>
            <a:spLocks noGrp="1"/>
          </p:cNvSpPr>
          <p:nvPr>
            <p:ph idx="1"/>
          </p:nvPr>
        </p:nvSpPr>
        <p:spPr>
          <a:xfrm>
            <a:off x="2576508" y="5021042"/>
            <a:ext cx="4520815" cy="1965375"/>
          </a:xfrm>
        </p:spPr>
        <p:txBody>
          <a:bodyPr>
            <a:normAutofit/>
          </a:bodyPr>
          <a:lstStyle/>
          <a:p>
            <a:pPr marL="0" indent="0">
              <a:buNone/>
            </a:pPr>
            <a:r>
              <a:rPr lang="en-US" sz="2200" b="1" dirty="0" smtClean="0">
                <a:solidFill>
                  <a:srgbClr val="000083"/>
                </a:solidFill>
                <a:latin typeface="Times New Roman"/>
                <a:cs typeface="Times New Roman"/>
              </a:rPr>
              <a:t>a. Proxemics</a:t>
            </a:r>
          </a:p>
          <a:p>
            <a:pPr marL="0" indent="0">
              <a:buNone/>
            </a:pPr>
            <a:r>
              <a:rPr lang="en-US" sz="2200" b="1" dirty="0" smtClean="0">
                <a:solidFill>
                  <a:srgbClr val="000083"/>
                </a:solidFill>
                <a:latin typeface="Times New Roman"/>
                <a:cs typeface="Times New Roman"/>
              </a:rPr>
              <a:t>b. Kinesics</a:t>
            </a:r>
          </a:p>
          <a:p>
            <a:pPr marL="0" indent="0">
              <a:buNone/>
            </a:pPr>
            <a:r>
              <a:rPr lang="en-US" sz="2200" b="1" dirty="0" smtClean="0">
                <a:solidFill>
                  <a:srgbClr val="000083"/>
                </a:solidFill>
                <a:latin typeface="Times New Roman"/>
                <a:cs typeface="Times New Roman"/>
              </a:rPr>
              <a:t>c. Territoriality</a:t>
            </a:r>
          </a:p>
          <a:p>
            <a:pPr marL="0" indent="0">
              <a:buNone/>
            </a:pPr>
            <a:r>
              <a:rPr lang="en-US" sz="2200" b="1" dirty="0" smtClean="0">
                <a:solidFill>
                  <a:srgbClr val="000083"/>
                </a:solidFill>
                <a:latin typeface="Times New Roman"/>
                <a:cs typeface="Times New Roman"/>
              </a:rPr>
              <a:t>d. </a:t>
            </a:r>
            <a:r>
              <a:rPr lang="en-US" sz="2200" b="1" dirty="0" err="1" smtClean="0">
                <a:solidFill>
                  <a:srgbClr val="000083"/>
                </a:solidFill>
                <a:latin typeface="Times New Roman"/>
                <a:cs typeface="Times New Roman"/>
              </a:rPr>
              <a:t>Haptics</a:t>
            </a:r>
            <a:endParaRPr lang="en-US" sz="2200" b="1" dirty="0">
              <a:solidFill>
                <a:srgbClr val="000083"/>
              </a:solidFill>
              <a:latin typeface="Times New Roman"/>
              <a:cs typeface="Times New Roman"/>
            </a:endParaRPr>
          </a:p>
        </p:txBody>
      </p:sp>
      <p:pic>
        <p:nvPicPr>
          <p:cNvPr id="4" name="Proxemic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0537" y="1605797"/>
            <a:ext cx="5346786" cy="3007567"/>
          </a:xfrm>
          <a:prstGeom prst="rect">
            <a:avLst/>
          </a:prstGeom>
        </p:spPr>
      </p:pic>
    </p:spTree>
    <p:extLst>
      <p:ext uri="{BB962C8B-B14F-4D97-AF65-F5344CB8AC3E}">
        <p14:creationId xmlns:p14="http://schemas.microsoft.com/office/powerpoint/2010/main" val="37170274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2865438"/>
            <a:ext cx="8229600" cy="1143000"/>
          </a:xfrm>
        </p:spPr>
        <p:txBody>
          <a:bodyPr/>
          <a:lstStyle/>
          <a:p>
            <a:r>
              <a:rPr lang="en-US" b="1" dirty="0" smtClean="0">
                <a:solidFill>
                  <a:srgbClr val="000083"/>
                </a:solidFill>
                <a:latin typeface="Times New Roman"/>
                <a:cs typeface="Times New Roman"/>
              </a:rPr>
              <a:t>Chapter 6: Listening to Others  </a:t>
            </a:r>
            <a:endParaRPr lang="en-US" b="1" dirty="0">
              <a:solidFill>
                <a:srgbClr val="000083"/>
              </a:solidFill>
              <a:latin typeface="Times New Roman"/>
              <a:cs typeface="Times New Roman"/>
            </a:endParaRPr>
          </a:p>
        </p:txBody>
      </p:sp>
    </p:spTree>
    <p:extLst>
      <p:ext uri="{BB962C8B-B14F-4D97-AF65-F5344CB8AC3E}">
        <p14:creationId xmlns:p14="http://schemas.microsoft.com/office/powerpoint/2010/main" val="20535686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2308</TotalTime>
  <Words>698</Words>
  <Application>Microsoft Macintosh PowerPoint</Application>
  <PresentationFormat>On-screen Show (4:3)</PresentationFormat>
  <Paragraphs>82</Paragraphs>
  <Slides>12</Slides>
  <Notes>6</Notes>
  <HiddenSlides>0</HiddenSlides>
  <MMClips>6</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SCOM Basic Course  Final Video Review</vt:lpstr>
      <vt:lpstr>Instructions: </vt:lpstr>
      <vt:lpstr>Chapter 4: Language </vt:lpstr>
      <vt:lpstr>This interaction is between two communications students after a presentation. Is this a correct use of Jargon?  </vt:lpstr>
      <vt:lpstr>What communication term is displayed in the video? </vt:lpstr>
      <vt:lpstr>Chapter 5: Nonverbal Communication </vt:lpstr>
      <vt:lpstr>What function of verbal communication is being displayed in this clip?</vt:lpstr>
      <vt:lpstr>What major type of nonverbal communication is being violated in this clip?</vt:lpstr>
      <vt:lpstr>Chapter 6: Listening to Others  </vt:lpstr>
      <vt:lpstr>What type of listening is being displayed by person 2?</vt:lpstr>
      <vt:lpstr>What type of conversational problem is the listener displaying in this clip?</vt:lpstr>
      <vt:lpstr>Good Job! You have completed the review.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GCOM Review </dc:title>
  <dc:creator>Lily Slonim User</dc:creator>
  <cp:lastModifiedBy>Paul Mabrey</cp:lastModifiedBy>
  <cp:revision>140</cp:revision>
  <dcterms:created xsi:type="dcterms:W3CDTF">2015-04-22T22:14:11Z</dcterms:created>
  <dcterms:modified xsi:type="dcterms:W3CDTF">2015-08-15T12:51:01Z</dcterms:modified>
</cp:coreProperties>
</file>